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7" r:id="rId19"/>
    <p:sldId id="276" r:id="rId20"/>
    <p:sldId id="278" r:id="rId21"/>
    <p:sldId id="274" r:id="rId22"/>
    <p:sldId id="279" r:id="rId23"/>
    <p:sldId id="287" r:id="rId24"/>
    <p:sldId id="280" r:id="rId25"/>
    <p:sldId id="283" r:id="rId26"/>
    <p:sldId id="284" r:id="rId27"/>
    <p:sldId id="285" r:id="rId28"/>
    <p:sldId id="286" r:id="rId29"/>
    <p:sldId id="272" r:id="rId30"/>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DD37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2BD966-F947-49F1-8EF9-9AC06C0219E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04136401-61F9-4415-8D34-EB16027796A5}">
      <dgm:prSet phldrT="[Text]"/>
      <dgm:spPr/>
      <dgm:t>
        <a:bodyPr/>
        <a:lstStyle/>
        <a:p>
          <a:pPr>
            <a:buNone/>
          </a:pPr>
          <a:r>
            <a:rPr lang="en-IN" b="1" dirty="0"/>
            <a:t>Data Redundancy </a:t>
          </a:r>
          <a:endParaRPr lang="en-IN" dirty="0"/>
        </a:p>
      </dgm:t>
    </dgm:pt>
    <dgm:pt modelId="{B4DB9A20-BD42-4541-BCB5-483F66F102AB}" type="parTrans" cxnId="{25592EB8-D138-42CF-B9C2-29D6D3D9E13A}">
      <dgm:prSet/>
      <dgm:spPr/>
      <dgm:t>
        <a:bodyPr/>
        <a:lstStyle/>
        <a:p>
          <a:endParaRPr lang="en-IN"/>
        </a:p>
      </dgm:t>
    </dgm:pt>
    <dgm:pt modelId="{BAB36D0E-5566-487C-B169-C12742F350E4}" type="sibTrans" cxnId="{25592EB8-D138-42CF-B9C2-29D6D3D9E13A}">
      <dgm:prSet/>
      <dgm:spPr/>
      <dgm:t>
        <a:bodyPr/>
        <a:lstStyle/>
        <a:p>
          <a:endParaRPr lang="en-IN"/>
        </a:p>
      </dgm:t>
    </dgm:pt>
    <dgm:pt modelId="{8BF9FE30-B47A-4AD4-AF1B-80B5480E92DA}">
      <dgm:prSet phldrT="[Text]"/>
      <dgm:spPr/>
      <dgm:t>
        <a:bodyPr/>
        <a:lstStyle/>
        <a:p>
          <a:pPr>
            <a:buNone/>
          </a:pPr>
          <a:r>
            <a:rPr lang="en-IN" b="1" dirty="0"/>
            <a:t>Update Anomalies</a:t>
          </a:r>
          <a:endParaRPr lang="en-IN" dirty="0"/>
        </a:p>
      </dgm:t>
    </dgm:pt>
    <dgm:pt modelId="{BB73BC2F-D4B7-443F-9739-3BC6B0E9F576}" type="parTrans" cxnId="{4839310B-16B6-4716-8CFE-74F69B8E022A}">
      <dgm:prSet/>
      <dgm:spPr/>
      <dgm:t>
        <a:bodyPr/>
        <a:lstStyle/>
        <a:p>
          <a:endParaRPr lang="en-IN"/>
        </a:p>
      </dgm:t>
    </dgm:pt>
    <dgm:pt modelId="{39F9F2FA-C91A-495C-BAFC-628FD2F7AD14}" type="sibTrans" cxnId="{4839310B-16B6-4716-8CFE-74F69B8E022A}">
      <dgm:prSet/>
      <dgm:spPr/>
      <dgm:t>
        <a:bodyPr/>
        <a:lstStyle/>
        <a:p>
          <a:endParaRPr lang="en-IN"/>
        </a:p>
      </dgm:t>
    </dgm:pt>
    <dgm:pt modelId="{956C0371-1CE1-4373-A17A-5266E295721E}">
      <dgm:prSet phldrT="[Text]"/>
      <dgm:spPr/>
      <dgm:t>
        <a:bodyPr/>
        <a:lstStyle/>
        <a:p>
          <a:pPr>
            <a:buNone/>
          </a:pPr>
          <a:r>
            <a:rPr lang="en-IN" b="1" dirty="0"/>
            <a:t>Insertion Anomalies</a:t>
          </a:r>
          <a:endParaRPr lang="en-IN" dirty="0"/>
        </a:p>
      </dgm:t>
    </dgm:pt>
    <dgm:pt modelId="{5BEDD286-51FF-4AA4-80A0-47D67D97B573}" type="parTrans" cxnId="{84A7018A-3233-40BC-96C5-FE0F2B63800F}">
      <dgm:prSet/>
      <dgm:spPr/>
      <dgm:t>
        <a:bodyPr/>
        <a:lstStyle/>
        <a:p>
          <a:endParaRPr lang="en-IN"/>
        </a:p>
      </dgm:t>
    </dgm:pt>
    <dgm:pt modelId="{979FC34B-EB5B-4EBB-9B39-AFD3AC0EC43A}" type="sibTrans" cxnId="{84A7018A-3233-40BC-96C5-FE0F2B63800F}">
      <dgm:prSet/>
      <dgm:spPr/>
      <dgm:t>
        <a:bodyPr/>
        <a:lstStyle/>
        <a:p>
          <a:endParaRPr lang="en-IN"/>
        </a:p>
      </dgm:t>
    </dgm:pt>
    <dgm:pt modelId="{7AC03052-F047-4C6A-88B5-E07C545F7246}">
      <dgm:prSet phldrT="[Text]"/>
      <dgm:spPr/>
      <dgm:t>
        <a:bodyPr/>
        <a:lstStyle/>
        <a:p>
          <a:pPr>
            <a:buNone/>
          </a:pPr>
          <a:r>
            <a:rPr lang="en-IN" b="1" dirty="0"/>
            <a:t>Deletion Anomalies</a:t>
          </a:r>
          <a:endParaRPr lang="en-IN" dirty="0"/>
        </a:p>
      </dgm:t>
    </dgm:pt>
    <dgm:pt modelId="{515364DC-2A0E-4B93-8D39-5DFFD6DB251F}" type="parTrans" cxnId="{AB04D1EF-3B5B-4F2C-ABA3-5A1A697DB626}">
      <dgm:prSet/>
      <dgm:spPr/>
      <dgm:t>
        <a:bodyPr/>
        <a:lstStyle/>
        <a:p>
          <a:endParaRPr lang="en-IN"/>
        </a:p>
      </dgm:t>
    </dgm:pt>
    <dgm:pt modelId="{C4FC8CFB-B3CA-43C8-A336-9BA835AE9CE8}" type="sibTrans" cxnId="{AB04D1EF-3B5B-4F2C-ABA3-5A1A697DB626}">
      <dgm:prSet/>
      <dgm:spPr/>
      <dgm:t>
        <a:bodyPr/>
        <a:lstStyle/>
        <a:p>
          <a:endParaRPr lang="en-IN"/>
        </a:p>
      </dgm:t>
    </dgm:pt>
    <dgm:pt modelId="{56FB7368-25CA-48EA-A713-BA1A7617BC4E}">
      <dgm:prSet phldrT="[Text]"/>
      <dgm:spPr/>
      <dgm:t>
        <a:bodyPr/>
        <a:lstStyle/>
        <a:p>
          <a:pPr>
            <a:buNone/>
          </a:pPr>
          <a:r>
            <a:rPr lang="en-IN" b="1" dirty="0"/>
            <a:t>Duplicate Entries</a:t>
          </a:r>
          <a:endParaRPr lang="en-IN" dirty="0"/>
        </a:p>
      </dgm:t>
    </dgm:pt>
    <dgm:pt modelId="{868CEC82-416D-46F2-82AD-5F184F96EEB1}" type="parTrans" cxnId="{63FE8DA3-AC6C-4AEA-94FF-72976B38FF80}">
      <dgm:prSet/>
      <dgm:spPr/>
      <dgm:t>
        <a:bodyPr/>
        <a:lstStyle/>
        <a:p>
          <a:endParaRPr lang="en-IN"/>
        </a:p>
      </dgm:t>
    </dgm:pt>
    <dgm:pt modelId="{717D4C2A-351F-4342-8B3D-37B04869CF3B}" type="sibTrans" cxnId="{63FE8DA3-AC6C-4AEA-94FF-72976B38FF80}">
      <dgm:prSet/>
      <dgm:spPr/>
      <dgm:t>
        <a:bodyPr/>
        <a:lstStyle/>
        <a:p>
          <a:endParaRPr lang="en-IN"/>
        </a:p>
      </dgm:t>
    </dgm:pt>
    <dgm:pt modelId="{46D43F55-DB07-47C1-8095-074FE273500D}">
      <dgm:prSet/>
      <dgm:spPr/>
      <dgm:t>
        <a:bodyPr/>
        <a:lstStyle/>
        <a:p>
          <a:pPr>
            <a:buFont typeface="Arial" panose="020B0604020202020204" pitchFamily="34" charset="0"/>
            <a:buChar char="•"/>
          </a:pPr>
          <a:r>
            <a:rPr lang="en-US" dirty="0"/>
            <a:t>❌ Repeating data wastes space &amp; causes inconsistencies</a:t>
          </a:r>
        </a:p>
      </dgm:t>
    </dgm:pt>
    <dgm:pt modelId="{6A08AEAE-B205-4812-872A-4B4D1C0AC430}" type="parTrans" cxnId="{982A5AB5-EBC7-48DC-ADCA-00B772E57B9E}">
      <dgm:prSet/>
      <dgm:spPr/>
      <dgm:t>
        <a:bodyPr/>
        <a:lstStyle/>
        <a:p>
          <a:endParaRPr lang="en-IN"/>
        </a:p>
      </dgm:t>
    </dgm:pt>
    <dgm:pt modelId="{78E0023B-33A2-4314-8FF8-12E419B8A43C}" type="sibTrans" cxnId="{982A5AB5-EBC7-48DC-ADCA-00B772E57B9E}">
      <dgm:prSet/>
      <dgm:spPr/>
      <dgm:t>
        <a:bodyPr/>
        <a:lstStyle/>
        <a:p>
          <a:endParaRPr lang="en-IN"/>
        </a:p>
      </dgm:t>
    </dgm:pt>
    <dgm:pt modelId="{775AB1F4-B87B-4E61-B2CC-6047E5362B42}">
      <dgm:prSet/>
      <dgm:spPr/>
      <dgm:t>
        <a:bodyPr/>
        <a:lstStyle/>
        <a:p>
          <a:pPr>
            <a:buFont typeface="Arial" panose="020B0604020202020204" pitchFamily="34" charset="0"/>
            <a:buChar char="•"/>
          </a:pPr>
          <a:r>
            <a:rPr lang="en-US" dirty="0"/>
            <a:t>✅ Solved using 3NF normalization (linked tables by keys)</a:t>
          </a:r>
        </a:p>
      </dgm:t>
    </dgm:pt>
    <dgm:pt modelId="{3BD27DCC-800A-4B4B-93C5-1A2F9DDDA6F4}" type="parTrans" cxnId="{3B7B02A0-CBBB-481A-BF57-AA9B3885EA0B}">
      <dgm:prSet/>
      <dgm:spPr/>
      <dgm:t>
        <a:bodyPr/>
        <a:lstStyle/>
        <a:p>
          <a:endParaRPr lang="en-IN"/>
        </a:p>
      </dgm:t>
    </dgm:pt>
    <dgm:pt modelId="{2349D7F5-3844-45FE-8DB8-9F134F70047F}" type="sibTrans" cxnId="{3B7B02A0-CBBB-481A-BF57-AA9B3885EA0B}">
      <dgm:prSet/>
      <dgm:spPr/>
      <dgm:t>
        <a:bodyPr/>
        <a:lstStyle/>
        <a:p>
          <a:endParaRPr lang="en-IN"/>
        </a:p>
      </dgm:t>
    </dgm:pt>
    <dgm:pt modelId="{7F3932E6-7421-4FD5-8F5B-CCC3EEA58730}">
      <dgm:prSet/>
      <dgm:spPr/>
      <dgm:t>
        <a:bodyPr/>
        <a:lstStyle/>
        <a:p>
          <a:pPr>
            <a:buFont typeface="Arial" panose="020B0604020202020204" pitchFamily="34" charset="0"/>
            <a:buChar char="•"/>
          </a:pPr>
          <a:r>
            <a:rPr lang="en-US" dirty="0"/>
            <a:t>❌ Errors when only part of data is updated</a:t>
          </a:r>
        </a:p>
      </dgm:t>
    </dgm:pt>
    <dgm:pt modelId="{488C217B-4203-42B4-8BEB-651E0DC7618C}" type="parTrans" cxnId="{6EF1A8C1-775C-4DC8-88FD-04C72D1B3886}">
      <dgm:prSet/>
      <dgm:spPr/>
      <dgm:t>
        <a:bodyPr/>
        <a:lstStyle/>
        <a:p>
          <a:endParaRPr lang="en-IN"/>
        </a:p>
      </dgm:t>
    </dgm:pt>
    <dgm:pt modelId="{A3C45F15-5E8F-494C-A438-1A7133ADBD67}" type="sibTrans" cxnId="{6EF1A8C1-775C-4DC8-88FD-04C72D1B3886}">
      <dgm:prSet/>
      <dgm:spPr/>
      <dgm:t>
        <a:bodyPr/>
        <a:lstStyle/>
        <a:p>
          <a:endParaRPr lang="en-IN"/>
        </a:p>
      </dgm:t>
    </dgm:pt>
    <dgm:pt modelId="{7703E2AF-3677-4CCB-8B2D-AB8595A71C5E}">
      <dgm:prSet/>
      <dgm:spPr/>
      <dgm:t>
        <a:bodyPr/>
        <a:lstStyle/>
        <a:p>
          <a:pPr>
            <a:buFont typeface="Arial" panose="020B0604020202020204" pitchFamily="34" charset="0"/>
            <a:buChar char="•"/>
          </a:pPr>
          <a:r>
            <a:rPr lang="en-US" dirty="0"/>
            <a:t>✅ Foreign key constraints maintain consistency</a:t>
          </a:r>
        </a:p>
      </dgm:t>
    </dgm:pt>
    <dgm:pt modelId="{543FDE64-86A4-4C22-96C5-6FCBA5D48EA1}" type="parTrans" cxnId="{FA0574B0-6518-4EBD-B572-473015FB89AC}">
      <dgm:prSet/>
      <dgm:spPr/>
      <dgm:t>
        <a:bodyPr/>
        <a:lstStyle/>
        <a:p>
          <a:endParaRPr lang="en-IN"/>
        </a:p>
      </dgm:t>
    </dgm:pt>
    <dgm:pt modelId="{15236B64-F250-45B2-9B83-45039E7D6B8A}" type="sibTrans" cxnId="{FA0574B0-6518-4EBD-B572-473015FB89AC}">
      <dgm:prSet/>
      <dgm:spPr/>
      <dgm:t>
        <a:bodyPr/>
        <a:lstStyle/>
        <a:p>
          <a:endParaRPr lang="en-IN"/>
        </a:p>
      </dgm:t>
    </dgm:pt>
    <dgm:pt modelId="{ABBD412C-C3F1-4A97-9C78-66D2B41B5CF3}">
      <dgm:prSet/>
      <dgm:spPr/>
      <dgm:t>
        <a:bodyPr/>
        <a:lstStyle/>
        <a:p>
          <a:pPr>
            <a:buFont typeface="Arial" panose="020B0604020202020204" pitchFamily="34" charset="0"/>
            <a:buChar char="•"/>
          </a:pPr>
          <a:r>
            <a:rPr lang="en-US" dirty="0"/>
            <a:t>❌ Can't add records unless other data exists</a:t>
          </a:r>
        </a:p>
      </dgm:t>
    </dgm:pt>
    <dgm:pt modelId="{56E3995E-E689-4C2C-B272-46ACA81DBAFC}" type="parTrans" cxnId="{BFE9A7AD-4B90-4E83-BFFC-D7AD19055C3F}">
      <dgm:prSet/>
      <dgm:spPr/>
      <dgm:t>
        <a:bodyPr/>
        <a:lstStyle/>
        <a:p>
          <a:endParaRPr lang="en-IN"/>
        </a:p>
      </dgm:t>
    </dgm:pt>
    <dgm:pt modelId="{9243BFC4-27B2-4C93-90AC-BB1499BE38AC}" type="sibTrans" cxnId="{BFE9A7AD-4B90-4E83-BFFC-D7AD19055C3F}">
      <dgm:prSet/>
      <dgm:spPr/>
      <dgm:t>
        <a:bodyPr/>
        <a:lstStyle/>
        <a:p>
          <a:endParaRPr lang="en-IN"/>
        </a:p>
      </dgm:t>
    </dgm:pt>
    <dgm:pt modelId="{106F3F9A-C5C3-458B-B93C-722C16816CE4}">
      <dgm:prSet/>
      <dgm:spPr/>
      <dgm:t>
        <a:bodyPr/>
        <a:lstStyle/>
        <a:p>
          <a:pPr>
            <a:buFont typeface="Arial" panose="020B0604020202020204" pitchFamily="34" charset="0"/>
            <a:buChar char="•"/>
          </a:pPr>
          <a:r>
            <a:rPr lang="en-US" dirty="0"/>
            <a:t>✅ Independent table design allows flexible insertion</a:t>
          </a:r>
        </a:p>
      </dgm:t>
    </dgm:pt>
    <dgm:pt modelId="{1D1BED72-4E80-45F6-A62B-5BA0826238A8}" type="parTrans" cxnId="{F76A4CE0-6343-4CA5-8F8C-EFB894CDBDC5}">
      <dgm:prSet/>
      <dgm:spPr/>
      <dgm:t>
        <a:bodyPr/>
        <a:lstStyle/>
        <a:p>
          <a:endParaRPr lang="en-IN"/>
        </a:p>
      </dgm:t>
    </dgm:pt>
    <dgm:pt modelId="{77E1B5C0-23A4-49A1-A88F-2DDC0D290C71}" type="sibTrans" cxnId="{F76A4CE0-6343-4CA5-8F8C-EFB894CDBDC5}">
      <dgm:prSet/>
      <dgm:spPr/>
      <dgm:t>
        <a:bodyPr/>
        <a:lstStyle/>
        <a:p>
          <a:endParaRPr lang="en-IN"/>
        </a:p>
      </dgm:t>
    </dgm:pt>
    <dgm:pt modelId="{B4ECDDA5-9926-49AD-B033-693C6BD109A2}">
      <dgm:prSet/>
      <dgm:spPr/>
      <dgm:t>
        <a:bodyPr/>
        <a:lstStyle/>
        <a:p>
          <a:pPr>
            <a:buFont typeface="Arial" panose="020B0604020202020204" pitchFamily="34" charset="0"/>
            <a:buChar char="•"/>
          </a:pPr>
          <a:r>
            <a:rPr lang="en-US" dirty="0"/>
            <a:t>❌ Deleting one record removes essential data</a:t>
          </a:r>
        </a:p>
      </dgm:t>
    </dgm:pt>
    <dgm:pt modelId="{2FEF9AA3-33FC-4FAB-84B3-AD4630F50871}" type="parTrans" cxnId="{1E15AD59-868C-448E-B25D-63B8DAC49A70}">
      <dgm:prSet/>
      <dgm:spPr/>
      <dgm:t>
        <a:bodyPr/>
        <a:lstStyle/>
        <a:p>
          <a:endParaRPr lang="en-IN"/>
        </a:p>
      </dgm:t>
    </dgm:pt>
    <dgm:pt modelId="{20B6D5BD-3FF5-434B-8F5B-708EE2AA8AED}" type="sibTrans" cxnId="{1E15AD59-868C-448E-B25D-63B8DAC49A70}">
      <dgm:prSet/>
      <dgm:spPr/>
      <dgm:t>
        <a:bodyPr/>
        <a:lstStyle/>
        <a:p>
          <a:endParaRPr lang="en-IN"/>
        </a:p>
      </dgm:t>
    </dgm:pt>
    <dgm:pt modelId="{D9B3A1F6-0C1E-4FA1-8201-3BA493BECA79}">
      <dgm:prSet/>
      <dgm:spPr/>
      <dgm:t>
        <a:bodyPr/>
        <a:lstStyle/>
        <a:p>
          <a:pPr>
            <a:buFont typeface="Arial" panose="020B0604020202020204" pitchFamily="34" charset="0"/>
            <a:buChar char="•"/>
          </a:pPr>
          <a:r>
            <a:rPr lang="en-US" dirty="0"/>
            <a:t>✅ Separated related data into distinct tables</a:t>
          </a:r>
        </a:p>
      </dgm:t>
    </dgm:pt>
    <dgm:pt modelId="{96F68EF0-CE35-4015-A547-225805F70C52}" type="parTrans" cxnId="{347ECA7F-F39E-4202-96C3-A348BD1C1F10}">
      <dgm:prSet/>
      <dgm:spPr/>
      <dgm:t>
        <a:bodyPr/>
        <a:lstStyle/>
        <a:p>
          <a:endParaRPr lang="en-IN"/>
        </a:p>
      </dgm:t>
    </dgm:pt>
    <dgm:pt modelId="{F2F637D9-DE81-43E5-BD9D-7202A443A34E}" type="sibTrans" cxnId="{347ECA7F-F39E-4202-96C3-A348BD1C1F10}">
      <dgm:prSet/>
      <dgm:spPr/>
      <dgm:t>
        <a:bodyPr/>
        <a:lstStyle/>
        <a:p>
          <a:endParaRPr lang="en-IN"/>
        </a:p>
      </dgm:t>
    </dgm:pt>
    <dgm:pt modelId="{FD4A86F4-5A4D-4713-A7DD-28787315D5D3}">
      <dgm:prSet/>
      <dgm:spPr/>
      <dgm:t>
        <a:bodyPr/>
        <a:lstStyle/>
        <a:p>
          <a:pPr>
            <a:buFont typeface="Arial" panose="020B0604020202020204" pitchFamily="34" charset="0"/>
            <a:buChar char="•"/>
          </a:pPr>
          <a:r>
            <a:rPr lang="en-US" dirty="0"/>
            <a:t>❌ Same Email/User inserted more than once</a:t>
          </a:r>
        </a:p>
      </dgm:t>
    </dgm:pt>
    <dgm:pt modelId="{059E078F-3ADF-41CF-880F-2679007E53FD}" type="parTrans" cxnId="{18DABF19-17B2-441A-AA1A-9FE93600FC58}">
      <dgm:prSet/>
      <dgm:spPr/>
      <dgm:t>
        <a:bodyPr/>
        <a:lstStyle/>
        <a:p>
          <a:endParaRPr lang="en-IN"/>
        </a:p>
      </dgm:t>
    </dgm:pt>
    <dgm:pt modelId="{4415196D-55C6-4041-B5D9-5F6918D6D88D}" type="sibTrans" cxnId="{18DABF19-17B2-441A-AA1A-9FE93600FC58}">
      <dgm:prSet/>
      <dgm:spPr/>
      <dgm:t>
        <a:bodyPr/>
        <a:lstStyle/>
        <a:p>
          <a:endParaRPr lang="en-IN"/>
        </a:p>
      </dgm:t>
    </dgm:pt>
    <dgm:pt modelId="{F45A8B0D-829E-4EDB-9F92-42C457D75B0D}">
      <dgm:prSet/>
      <dgm:spPr/>
      <dgm:t>
        <a:bodyPr/>
        <a:lstStyle/>
        <a:p>
          <a:pPr>
            <a:buFont typeface="Arial" panose="020B0604020202020204" pitchFamily="34" charset="0"/>
            <a:buChar char="•"/>
          </a:pPr>
          <a:r>
            <a:rPr lang="en-IN" dirty="0"/>
            <a:t>✅ Trigger prevents duplicate user email</a:t>
          </a:r>
        </a:p>
      </dgm:t>
    </dgm:pt>
    <dgm:pt modelId="{7A6C18FF-1BB3-4830-8BFB-E1E79FA0EE42}" type="parTrans" cxnId="{FF511F34-B334-449F-9239-618E81D8556E}">
      <dgm:prSet/>
      <dgm:spPr/>
      <dgm:t>
        <a:bodyPr/>
        <a:lstStyle/>
        <a:p>
          <a:endParaRPr lang="en-IN"/>
        </a:p>
      </dgm:t>
    </dgm:pt>
    <dgm:pt modelId="{4729B666-11B3-43F0-841B-608212351F28}" type="sibTrans" cxnId="{FF511F34-B334-449F-9239-618E81D8556E}">
      <dgm:prSet/>
      <dgm:spPr/>
      <dgm:t>
        <a:bodyPr/>
        <a:lstStyle/>
        <a:p>
          <a:endParaRPr lang="en-IN"/>
        </a:p>
      </dgm:t>
    </dgm:pt>
    <dgm:pt modelId="{69DBCF58-AE42-42DA-9F4D-47EA81968873}" type="pres">
      <dgm:prSet presAssocID="{6D2BD966-F947-49F1-8EF9-9AC06C0219E5}" presName="diagram" presStyleCnt="0">
        <dgm:presLayoutVars>
          <dgm:dir/>
          <dgm:resizeHandles val="exact"/>
        </dgm:presLayoutVars>
      </dgm:prSet>
      <dgm:spPr/>
    </dgm:pt>
    <dgm:pt modelId="{CF3378F5-79D7-4ADC-8CD2-A5A6AD9B742E}" type="pres">
      <dgm:prSet presAssocID="{04136401-61F9-4415-8D34-EB16027796A5}" presName="node" presStyleLbl="node1" presStyleIdx="0" presStyleCnt="15" custScaleX="163702" custLinFactX="-41006" custLinFactNeighborX="-100000" custLinFactNeighborY="-20057">
        <dgm:presLayoutVars>
          <dgm:bulletEnabled val="1"/>
        </dgm:presLayoutVars>
      </dgm:prSet>
      <dgm:spPr/>
    </dgm:pt>
    <dgm:pt modelId="{D25095CB-6238-44BD-9E29-97FE3C3AF243}" type="pres">
      <dgm:prSet presAssocID="{BAB36D0E-5566-487C-B169-C12742F350E4}" presName="sibTrans" presStyleCnt="0"/>
      <dgm:spPr/>
    </dgm:pt>
    <dgm:pt modelId="{AE5E9C48-8B58-4385-A166-D08F3F108047}" type="pres">
      <dgm:prSet presAssocID="{46D43F55-DB07-47C1-8095-074FE273500D}" presName="node" presStyleLbl="node1" presStyleIdx="1" presStyleCnt="15" custScaleX="253660" custLinFactNeighborX="-14244" custLinFactNeighborY="8002">
        <dgm:presLayoutVars>
          <dgm:bulletEnabled val="1"/>
        </dgm:presLayoutVars>
      </dgm:prSet>
      <dgm:spPr/>
    </dgm:pt>
    <dgm:pt modelId="{39CE4F28-3F1C-4598-BA09-66C47BCB7C51}" type="pres">
      <dgm:prSet presAssocID="{78E0023B-33A2-4314-8FF8-12E419B8A43C}" presName="sibTrans" presStyleCnt="0"/>
      <dgm:spPr/>
    </dgm:pt>
    <dgm:pt modelId="{CBE1EADC-EA14-4496-B488-02F77EA6B275}" type="pres">
      <dgm:prSet presAssocID="{775AB1F4-B87B-4E61-B2CC-6047E5362B42}" presName="node" presStyleLbl="node1" presStyleIdx="2" presStyleCnt="15" custScaleX="174159" custLinFactNeighborY="6466">
        <dgm:presLayoutVars>
          <dgm:bulletEnabled val="1"/>
        </dgm:presLayoutVars>
      </dgm:prSet>
      <dgm:spPr/>
    </dgm:pt>
    <dgm:pt modelId="{5FB801E2-EB0A-461E-961F-AF677A287A87}" type="pres">
      <dgm:prSet presAssocID="{2349D7F5-3844-45FE-8DB8-9F134F70047F}" presName="sibTrans" presStyleCnt="0"/>
      <dgm:spPr/>
    </dgm:pt>
    <dgm:pt modelId="{5FB02608-4A46-423C-A47D-7C518B404ED0}" type="pres">
      <dgm:prSet presAssocID="{8BF9FE30-B47A-4AD4-AF1B-80B5480E92DA}" presName="node" presStyleLbl="node1" presStyleIdx="3" presStyleCnt="15" custScaleX="163782" custLinFactNeighborX="-59961" custLinFactNeighborY="1862">
        <dgm:presLayoutVars>
          <dgm:bulletEnabled val="1"/>
        </dgm:presLayoutVars>
      </dgm:prSet>
      <dgm:spPr/>
    </dgm:pt>
    <dgm:pt modelId="{34B0D770-9034-4BEA-8355-912A70E787B4}" type="pres">
      <dgm:prSet presAssocID="{39F9F2FA-C91A-495C-BAFC-628FD2F7AD14}" presName="sibTrans" presStyleCnt="0"/>
      <dgm:spPr/>
    </dgm:pt>
    <dgm:pt modelId="{78259CF1-CB4C-462C-A6BE-EFC2A70A5162}" type="pres">
      <dgm:prSet presAssocID="{7F3932E6-7421-4FD5-8F5B-CCC3EEA58730}" presName="node" presStyleLbl="node1" presStyleIdx="4" presStyleCnt="15" custScaleX="253814" custLinFactNeighborX="-14241" custLinFactNeighborY="4316">
        <dgm:presLayoutVars>
          <dgm:bulletEnabled val="1"/>
        </dgm:presLayoutVars>
      </dgm:prSet>
      <dgm:spPr/>
    </dgm:pt>
    <dgm:pt modelId="{C3F2E4B2-DCBF-42F8-869F-0BF606C3EC36}" type="pres">
      <dgm:prSet presAssocID="{A3C45F15-5E8F-494C-A438-1A7133ADBD67}" presName="sibTrans" presStyleCnt="0"/>
      <dgm:spPr/>
    </dgm:pt>
    <dgm:pt modelId="{4250DB97-5AB8-4449-B93B-6D2802310FFA}" type="pres">
      <dgm:prSet presAssocID="{7703E2AF-3677-4CCB-8B2D-AB8595A71C5E}" presName="node" presStyleLbl="node1" presStyleIdx="5" presStyleCnt="15" custScaleX="173616">
        <dgm:presLayoutVars>
          <dgm:bulletEnabled val="1"/>
        </dgm:presLayoutVars>
      </dgm:prSet>
      <dgm:spPr/>
    </dgm:pt>
    <dgm:pt modelId="{DE58C542-502B-4CC2-820B-00A0F91B2231}" type="pres">
      <dgm:prSet presAssocID="{15236B64-F250-45B2-9B83-45039E7D6B8A}" presName="sibTrans" presStyleCnt="0"/>
      <dgm:spPr/>
    </dgm:pt>
    <dgm:pt modelId="{47A287B6-127C-45D0-9BD1-329802DEFFAC}" type="pres">
      <dgm:prSet presAssocID="{956C0371-1CE1-4373-A17A-5266E295721E}" presName="node" presStyleLbl="node1" presStyleIdx="6" presStyleCnt="15" custScaleX="164116" custLinFactNeighborX="-60455" custLinFactNeighborY="363">
        <dgm:presLayoutVars>
          <dgm:bulletEnabled val="1"/>
        </dgm:presLayoutVars>
      </dgm:prSet>
      <dgm:spPr/>
    </dgm:pt>
    <dgm:pt modelId="{DD128F8A-C6ED-478F-85FF-E9B3A3993853}" type="pres">
      <dgm:prSet presAssocID="{979FC34B-EB5B-4EBB-9B39-AFD3AC0EC43A}" presName="sibTrans" presStyleCnt="0"/>
      <dgm:spPr/>
    </dgm:pt>
    <dgm:pt modelId="{B5BEEB94-7906-4556-9499-B6280C34B5B2}" type="pres">
      <dgm:prSet presAssocID="{ABBD412C-C3F1-4A97-9C78-66D2B41B5CF3}" presName="node" presStyleLbl="node1" presStyleIdx="7" presStyleCnt="15" custScaleX="254065" custLinFactNeighborX="-14883" custLinFactNeighborY="0">
        <dgm:presLayoutVars>
          <dgm:bulletEnabled val="1"/>
        </dgm:presLayoutVars>
      </dgm:prSet>
      <dgm:spPr/>
    </dgm:pt>
    <dgm:pt modelId="{F1EAD89A-42A4-4D95-803A-BFE6EC3D457D}" type="pres">
      <dgm:prSet presAssocID="{9243BFC4-27B2-4C93-90AC-BB1499BE38AC}" presName="sibTrans" presStyleCnt="0"/>
      <dgm:spPr/>
    </dgm:pt>
    <dgm:pt modelId="{BCE54FC8-C00F-485D-8720-61B2A02547BD}" type="pres">
      <dgm:prSet presAssocID="{106F3F9A-C5C3-458B-B93C-722C16816CE4}" presName="node" presStyleLbl="node1" presStyleIdx="8" presStyleCnt="15" custScaleX="171040">
        <dgm:presLayoutVars>
          <dgm:bulletEnabled val="1"/>
        </dgm:presLayoutVars>
      </dgm:prSet>
      <dgm:spPr/>
    </dgm:pt>
    <dgm:pt modelId="{60723E60-9A34-46F8-95ED-AA19BD44DFE9}" type="pres">
      <dgm:prSet presAssocID="{77E1B5C0-23A4-49A1-A88F-2DDC0D290C71}" presName="sibTrans" presStyleCnt="0"/>
      <dgm:spPr/>
    </dgm:pt>
    <dgm:pt modelId="{C95557BC-2578-475F-85FF-E6AE34307B61}" type="pres">
      <dgm:prSet presAssocID="{7AC03052-F047-4C6A-88B5-E07C545F7246}" presName="node" presStyleLbl="node1" presStyleIdx="9" presStyleCnt="15" custScaleX="165308" custLinFactNeighborX="-66381" custLinFactNeighborY="-2158">
        <dgm:presLayoutVars>
          <dgm:bulletEnabled val="1"/>
        </dgm:presLayoutVars>
      </dgm:prSet>
      <dgm:spPr/>
    </dgm:pt>
    <dgm:pt modelId="{3D8DB48B-A3F4-4E13-B1B6-2CCB79976F80}" type="pres">
      <dgm:prSet presAssocID="{C4FC8CFB-B3CA-43C8-A336-9BA835AE9CE8}" presName="sibTrans" presStyleCnt="0"/>
      <dgm:spPr/>
    </dgm:pt>
    <dgm:pt modelId="{F3F19347-3918-4F01-886E-1493C5EE533B}" type="pres">
      <dgm:prSet presAssocID="{B4ECDDA5-9926-49AD-B033-693C6BD109A2}" presName="node" presStyleLbl="node1" presStyleIdx="10" presStyleCnt="15" custScaleX="254242" custLinFactNeighborX="-15672" custLinFactNeighborY="-2156">
        <dgm:presLayoutVars>
          <dgm:bulletEnabled val="1"/>
        </dgm:presLayoutVars>
      </dgm:prSet>
      <dgm:spPr/>
    </dgm:pt>
    <dgm:pt modelId="{A8B7EA94-0048-4835-A737-0A65AF24B2C4}" type="pres">
      <dgm:prSet presAssocID="{20B6D5BD-3FF5-434B-8F5B-708EE2AA8AED}" presName="sibTrans" presStyleCnt="0"/>
      <dgm:spPr/>
    </dgm:pt>
    <dgm:pt modelId="{0364F196-32C0-44DB-8816-CF1EE34579B8}" type="pres">
      <dgm:prSet presAssocID="{D9B3A1F6-0C1E-4FA1-8201-3BA493BECA79}" presName="node" presStyleLbl="node1" presStyleIdx="11" presStyleCnt="15" custScaleX="169827">
        <dgm:presLayoutVars>
          <dgm:bulletEnabled val="1"/>
        </dgm:presLayoutVars>
      </dgm:prSet>
      <dgm:spPr/>
    </dgm:pt>
    <dgm:pt modelId="{1BF5DF94-B484-476B-9F8B-B3CD7B2BF989}" type="pres">
      <dgm:prSet presAssocID="{F2F637D9-DE81-43E5-BD9D-7202A443A34E}" presName="sibTrans" presStyleCnt="0"/>
      <dgm:spPr/>
    </dgm:pt>
    <dgm:pt modelId="{7FD6CB2F-388D-4D61-AB0A-03BFA695B381}" type="pres">
      <dgm:prSet presAssocID="{56FB7368-25CA-48EA-A713-BA1A7617BC4E}" presName="node" presStyleLbl="node1" presStyleIdx="12" presStyleCnt="15" custScaleX="166776" custLinFactNeighborX="-69543" custLinFactNeighborY="-2810">
        <dgm:presLayoutVars>
          <dgm:bulletEnabled val="1"/>
        </dgm:presLayoutVars>
      </dgm:prSet>
      <dgm:spPr/>
    </dgm:pt>
    <dgm:pt modelId="{EC7B1231-CE30-4C70-99DB-D9EB303A6F48}" type="pres">
      <dgm:prSet presAssocID="{717D4C2A-351F-4342-8B3D-37B04869CF3B}" presName="sibTrans" presStyleCnt="0"/>
      <dgm:spPr/>
    </dgm:pt>
    <dgm:pt modelId="{F9FB780A-F92D-4214-9D9B-CE8E8F2B5B70}" type="pres">
      <dgm:prSet presAssocID="{FD4A86F4-5A4D-4713-A7DD-28787315D5D3}" presName="node" presStyleLbl="node1" presStyleIdx="13" presStyleCnt="15" custScaleX="255815" custLinFactNeighborX="-14238" custLinFactNeighborY="-2038">
        <dgm:presLayoutVars>
          <dgm:bulletEnabled val="1"/>
        </dgm:presLayoutVars>
      </dgm:prSet>
      <dgm:spPr/>
    </dgm:pt>
    <dgm:pt modelId="{4E4819CF-54F4-42EB-96A7-A6EB36A25BB4}" type="pres">
      <dgm:prSet presAssocID="{4415196D-55C6-4041-B5D9-5F6918D6D88D}" presName="sibTrans" presStyleCnt="0"/>
      <dgm:spPr/>
    </dgm:pt>
    <dgm:pt modelId="{C4A82823-FEB6-47EF-BEA7-36AD360B62E1}" type="pres">
      <dgm:prSet presAssocID="{F45A8B0D-829E-4EDB-9F92-42C457D75B0D}" presName="node" presStyleLbl="node1" presStyleIdx="14" presStyleCnt="15" custScaleX="172251">
        <dgm:presLayoutVars>
          <dgm:bulletEnabled val="1"/>
        </dgm:presLayoutVars>
      </dgm:prSet>
      <dgm:spPr/>
    </dgm:pt>
  </dgm:ptLst>
  <dgm:cxnLst>
    <dgm:cxn modelId="{4839310B-16B6-4716-8CFE-74F69B8E022A}" srcId="{6D2BD966-F947-49F1-8EF9-9AC06C0219E5}" destId="{8BF9FE30-B47A-4AD4-AF1B-80B5480E92DA}" srcOrd="3" destOrd="0" parTransId="{BB73BC2F-D4B7-443F-9739-3BC6B0E9F576}" sibTransId="{39F9F2FA-C91A-495C-BAFC-628FD2F7AD14}"/>
    <dgm:cxn modelId="{3AF5ED0C-E847-4513-9BA7-CC7F37B144E3}" type="presOf" srcId="{6D2BD966-F947-49F1-8EF9-9AC06C0219E5}" destId="{69DBCF58-AE42-42DA-9F4D-47EA81968873}" srcOrd="0" destOrd="0" presId="urn:microsoft.com/office/officeart/2005/8/layout/default"/>
    <dgm:cxn modelId="{DA0E0E17-2496-4F43-B86F-7F32A33C74B3}" type="presOf" srcId="{8BF9FE30-B47A-4AD4-AF1B-80B5480E92DA}" destId="{5FB02608-4A46-423C-A47D-7C518B404ED0}" srcOrd="0" destOrd="0" presId="urn:microsoft.com/office/officeart/2005/8/layout/default"/>
    <dgm:cxn modelId="{18DABF19-17B2-441A-AA1A-9FE93600FC58}" srcId="{6D2BD966-F947-49F1-8EF9-9AC06C0219E5}" destId="{FD4A86F4-5A4D-4713-A7DD-28787315D5D3}" srcOrd="13" destOrd="0" parTransId="{059E078F-3ADF-41CF-880F-2679007E53FD}" sibTransId="{4415196D-55C6-4041-B5D9-5F6918D6D88D}"/>
    <dgm:cxn modelId="{8091AF30-C830-4BDE-9673-18686B8B468E}" type="presOf" srcId="{D9B3A1F6-0C1E-4FA1-8201-3BA493BECA79}" destId="{0364F196-32C0-44DB-8816-CF1EE34579B8}" srcOrd="0" destOrd="0" presId="urn:microsoft.com/office/officeart/2005/8/layout/default"/>
    <dgm:cxn modelId="{FF511F34-B334-449F-9239-618E81D8556E}" srcId="{6D2BD966-F947-49F1-8EF9-9AC06C0219E5}" destId="{F45A8B0D-829E-4EDB-9F92-42C457D75B0D}" srcOrd="14" destOrd="0" parTransId="{7A6C18FF-1BB3-4830-8BFB-E1E79FA0EE42}" sibTransId="{4729B666-11B3-43F0-841B-608212351F28}"/>
    <dgm:cxn modelId="{0524BF38-CD51-4F8F-8078-01EFDCAFCE6A}" type="presOf" srcId="{7AC03052-F047-4C6A-88B5-E07C545F7246}" destId="{C95557BC-2578-475F-85FF-E6AE34307B61}" srcOrd="0" destOrd="0" presId="urn:microsoft.com/office/officeart/2005/8/layout/default"/>
    <dgm:cxn modelId="{7D2A9F46-3A0D-4F71-8941-743F1D4FC420}" type="presOf" srcId="{B4ECDDA5-9926-49AD-B033-693C6BD109A2}" destId="{F3F19347-3918-4F01-886E-1493C5EE533B}" srcOrd="0" destOrd="0" presId="urn:microsoft.com/office/officeart/2005/8/layout/default"/>
    <dgm:cxn modelId="{26BCA76A-4ED0-4782-B007-266C56D3D0A4}" type="presOf" srcId="{46D43F55-DB07-47C1-8095-074FE273500D}" destId="{AE5E9C48-8B58-4385-A166-D08F3F108047}" srcOrd="0" destOrd="0" presId="urn:microsoft.com/office/officeart/2005/8/layout/default"/>
    <dgm:cxn modelId="{A92C6F6D-E17F-4230-A0E9-3FE06D1D9BEA}" type="presOf" srcId="{7703E2AF-3677-4CCB-8B2D-AB8595A71C5E}" destId="{4250DB97-5AB8-4449-B93B-6D2802310FFA}" srcOrd="0" destOrd="0" presId="urn:microsoft.com/office/officeart/2005/8/layout/default"/>
    <dgm:cxn modelId="{B6D38370-842A-4F29-B759-FC56A332F32A}" type="presOf" srcId="{F45A8B0D-829E-4EDB-9F92-42C457D75B0D}" destId="{C4A82823-FEB6-47EF-BEA7-36AD360B62E1}" srcOrd="0" destOrd="0" presId="urn:microsoft.com/office/officeart/2005/8/layout/default"/>
    <dgm:cxn modelId="{AAC9F954-A143-4DBA-89DE-A4579F99ED8C}" type="presOf" srcId="{775AB1F4-B87B-4E61-B2CC-6047E5362B42}" destId="{CBE1EADC-EA14-4496-B488-02F77EA6B275}" srcOrd="0" destOrd="0" presId="urn:microsoft.com/office/officeart/2005/8/layout/default"/>
    <dgm:cxn modelId="{1E15AD59-868C-448E-B25D-63B8DAC49A70}" srcId="{6D2BD966-F947-49F1-8EF9-9AC06C0219E5}" destId="{B4ECDDA5-9926-49AD-B033-693C6BD109A2}" srcOrd="10" destOrd="0" parTransId="{2FEF9AA3-33FC-4FAB-84B3-AD4630F50871}" sibTransId="{20B6D5BD-3FF5-434B-8F5B-708EE2AA8AED}"/>
    <dgm:cxn modelId="{347ECA7F-F39E-4202-96C3-A348BD1C1F10}" srcId="{6D2BD966-F947-49F1-8EF9-9AC06C0219E5}" destId="{D9B3A1F6-0C1E-4FA1-8201-3BA493BECA79}" srcOrd="11" destOrd="0" parTransId="{96F68EF0-CE35-4015-A547-225805F70C52}" sibTransId="{F2F637D9-DE81-43E5-BD9D-7202A443A34E}"/>
    <dgm:cxn modelId="{84A7018A-3233-40BC-96C5-FE0F2B63800F}" srcId="{6D2BD966-F947-49F1-8EF9-9AC06C0219E5}" destId="{956C0371-1CE1-4373-A17A-5266E295721E}" srcOrd="6" destOrd="0" parTransId="{5BEDD286-51FF-4AA4-80A0-47D67D97B573}" sibTransId="{979FC34B-EB5B-4EBB-9B39-AFD3AC0EC43A}"/>
    <dgm:cxn modelId="{8154A698-6B0F-4680-9957-F99ABD2B14ED}" type="presOf" srcId="{956C0371-1CE1-4373-A17A-5266E295721E}" destId="{47A287B6-127C-45D0-9BD1-329802DEFFAC}" srcOrd="0" destOrd="0" presId="urn:microsoft.com/office/officeart/2005/8/layout/default"/>
    <dgm:cxn modelId="{3C1E1B9A-F366-4354-95AD-8E9ACE2B6C6D}" type="presOf" srcId="{7F3932E6-7421-4FD5-8F5B-CCC3EEA58730}" destId="{78259CF1-CB4C-462C-A6BE-EFC2A70A5162}" srcOrd="0" destOrd="0" presId="urn:microsoft.com/office/officeart/2005/8/layout/default"/>
    <dgm:cxn modelId="{C5A2E69D-DEA0-4E56-8301-6FD79F685E60}" type="presOf" srcId="{FD4A86F4-5A4D-4713-A7DD-28787315D5D3}" destId="{F9FB780A-F92D-4214-9D9B-CE8E8F2B5B70}" srcOrd="0" destOrd="0" presId="urn:microsoft.com/office/officeart/2005/8/layout/default"/>
    <dgm:cxn modelId="{3B7B02A0-CBBB-481A-BF57-AA9B3885EA0B}" srcId="{6D2BD966-F947-49F1-8EF9-9AC06C0219E5}" destId="{775AB1F4-B87B-4E61-B2CC-6047E5362B42}" srcOrd="2" destOrd="0" parTransId="{3BD27DCC-800A-4B4B-93C5-1A2F9DDDA6F4}" sibTransId="{2349D7F5-3844-45FE-8DB8-9F134F70047F}"/>
    <dgm:cxn modelId="{63FE8DA3-AC6C-4AEA-94FF-72976B38FF80}" srcId="{6D2BD966-F947-49F1-8EF9-9AC06C0219E5}" destId="{56FB7368-25CA-48EA-A713-BA1A7617BC4E}" srcOrd="12" destOrd="0" parTransId="{868CEC82-416D-46F2-82AD-5F184F96EEB1}" sibTransId="{717D4C2A-351F-4342-8B3D-37B04869CF3B}"/>
    <dgm:cxn modelId="{BFE9A7AD-4B90-4E83-BFFC-D7AD19055C3F}" srcId="{6D2BD966-F947-49F1-8EF9-9AC06C0219E5}" destId="{ABBD412C-C3F1-4A97-9C78-66D2B41B5CF3}" srcOrd="7" destOrd="0" parTransId="{56E3995E-E689-4C2C-B272-46ACA81DBAFC}" sibTransId="{9243BFC4-27B2-4C93-90AC-BB1499BE38AC}"/>
    <dgm:cxn modelId="{8D205EAE-CB51-4F5C-92CE-58A01451686C}" type="presOf" srcId="{04136401-61F9-4415-8D34-EB16027796A5}" destId="{CF3378F5-79D7-4ADC-8CD2-A5A6AD9B742E}" srcOrd="0" destOrd="0" presId="urn:microsoft.com/office/officeart/2005/8/layout/default"/>
    <dgm:cxn modelId="{FA0574B0-6518-4EBD-B572-473015FB89AC}" srcId="{6D2BD966-F947-49F1-8EF9-9AC06C0219E5}" destId="{7703E2AF-3677-4CCB-8B2D-AB8595A71C5E}" srcOrd="5" destOrd="0" parTransId="{543FDE64-86A4-4C22-96C5-6FCBA5D48EA1}" sibTransId="{15236B64-F250-45B2-9B83-45039E7D6B8A}"/>
    <dgm:cxn modelId="{80635DB2-5AAF-457D-8833-48B35F3576CF}" type="presOf" srcId="{ABBD412C-C3F1-4A97-9C78-66D2B41B5CF3}" destId="{B5BEEB94-7906-4556-9499-B6280C34B5B2}" srcOrd="0" destOrd="0" presId="urn:microsoft.com/office/officeart/2005/8/layout/default"/>
    <dgm:cxn modelId="{982A5AB5-EBC7-48DC-ADCA-00B772E57B9E}" srcId="{6D2BD966-F947-49F1-8EF9-9AC06C0219E5}" destId="{46D43F55-DB07-47C1-8095-074FE273500D}" srcOrd="1" destOrd="0" parTransId="{6A08AEAE-B205-4812-872A-4B4D1C0AC430}" sibTransId="{78E0023B-33A2-4314-8FF8-12E419B8A43C}"/>
    <dgm:cxn modelId="{25592EB8-D138-42CF-B9C2-29D6D3D9E13A}" srcId="{6D2BD966-F947-49F1-8EF9-9AC06C0219E5}" destId="{04136401-61F9-4415-8D34-EB16027796A5}" srcOrd="0" destOrd="0" parTransId="{B4DB9A20-BD42-4541-BCB5-483F66F102AB}" sibTransId="{BAB36D0E-5566-487C-B169-C12742F350E4}"/>
    <dgm:cxn modelId="{880994B8-B3B0-4D8A-AFD1-762E49E93735}" type="presOf" srcId="{106F3F9A-C5C3-458B-B93C-722C16816CE4}" destId="{BCE54FC8-C00F-485D-8720-61B2A02547BD}" srcOrd="0" destOrd="0" presId="urn:microsoft.com/office/officeart/2005/8/layout/default"/>
    <dgm:cxn modelId="{291BE7BD-1D96-4216-BFB1-7671E532CC5A}" type="presOf" srcId="{56FB7368-25CA-48EA-A713-BA1A7617BC4E}" destId="{7FD6CB2F-388D-4D61-AB0A-03BFA695B381}" srcOrd="0" destOrd="0" presId="urn:microsoft.com/office/officeart/2005/8/layout/default"/>
    <dgm:cxn modelId="{6EF1A8C1-775C-4DC8-88FD-04C72D1B3886}" srcId="{6D2BD966-F947-49F1-8EF9-9AC06C0219E5}" destId="{7F3932E6-7421-4FD5-8F5B-CCC3EEA58730}" srcOrd="4" destOrd="0" parTransId="{488C217B-4203-42B4-8BEB-651E0DC7618C}" sibTransId="{A3C45F15-5E8F-494C-A438-1A7133ADBD67}"/>
    <dgm:cxn modelId="{F76A4CE0-6343-4CA5-8F8C-EFB894CDBDC5}" srcId="{6D2BD966-F947-49F1-8EF9-9AC06C0219E5}" destId="{106F3F9A-C5C3-458B-B93C-722C16816CE4}" srcOrd="8" destOrd="0" parTransId="{1D1BED72-4E80-45F6-A62B-5BA0826238A8}" sibTransId="{77E1B5C0-23A4-49A1-A88F-2DDC0D290C71}"/>
    <dgm:cxn modelId="{AB04D1EF-3B5B-4F2C-ABA3-5A1A697DB626}" srcId="{6D2BD966-F947-49F1-8EF9-9AC06C0219E5}" destId="{7AC03052-F047-4C6A-88B5-E07C545F7246}" srcOrd="9" destOrd="0" parTransId="{515364DC-2A0E-4B93-8D39-5DFFD6DB251F}" sibTransId="{C4FC8CFB-B3CA-43C8-A336-9BA835AE9CE8}"/>
    <dgm:cxn modelId="{EC99435B-5EC7-4267-9739-3D68713F4842}" type="presParOf" srcId="{69DBCF58-AE42-42DA-9F4D-47EA81968873}" destId="{CF3378F5-79D7-4ADC-8CD2-A5A6AD9B742E}" srcOrd="0" destOrd="0" presId="urn:microsoft.com/office/officeart/2005/8/layout/default"/>
    <dgm:cxn modelId="{4944B28E-D2B0-426A-B66A-7BF8F9C0040E}" type="presParOf" srcId="{69DBCF58-AE42-42DA-9F4D-47EA81968873}" destId="{D25095CB-6238-44BD-9E29-97FE3C3AF243}" srcOrd="1" destOrd="0" presId="urn:microsoft.com/office/officeart/2005/8/layout/default"/>
    <dgm:cxn modelId="{BE139EAF-D07B-4C11-A99B-B231270A2128}" type="presParOf" srcId="{69DBCF58-AE42-42DA-9F4D-47EA81968873}" destId="{AE5E9C48-8B58-4385-A166-D08F3F108047}" srcOrd="2" destOrd="0" presId="urn:microsoft.com/office/officeart/2005/8/layout/default"/>
    <dgm:cxn modelId="{8793527A-563C-4B70-8C57-FA7E197DBB3F}" type="presParOf" srcId="{69DBCF58-AE42-42DA-9F4D-47EA81968873}" destId="{39CE4F28-3F1C-4598-BA09-66C47BCB7C51}" srcOrd="3" destOrd="0" presId="urn:microsoft.com/office/officeart/2005/8/layout/default"/>
    <dgm:cxn modelId="{A80FD3FE-2A88-4FCD-AD59-4C8217D691FC}" type="presParOf" srcId="{69DBCF58-AE42-42DA-9F4D-47EA81968873}" destId="{CBE1EADC-EA14-4496-B488-02F77EA6B275}" srcOrd="4" destOrd="0" presId="urn:microsoft.com/office/officeart/2005/8/layout/default"/>
    <dgm:cxn modelId="{156DC6E0-1573-415B-B63B-085797687301}" type="presParOf" srcId="{69DBCF58-AE42-42DA-9F4D-47EA81968873}" destId="{5FB801E2-EB0A-461E-961F-AF677A287A87}" srcOrd="5" destOrd="0" presId="urn:microsoft.com/office/officeart/2005/8/layout/default"/>
    <dgm:cxn modelId="{AC3D8D4D-7BD3-4EF5-8DB9-0E9C30D6A7E1}" type="presParOf" srcId="{69DBCF58-AE42-42DA-9F4D-47EA81968873}" destId="{5FB02608-4A46-423C-A47D-7C518B404ED0}" srcOrd="6" destOrd="0" presId="urn:microsoft.com/office/officeart/2005/8/layout/default"/>
    <dgm:cxn modelId="{74E1244A-386B-4774-8189-CE74EA61D8F3}" type="presParOf" srcId="{69DBCF58-AE42-42DA-9F4D-47EA81968873}" destId="{34B0D770-9034-4BEA-8355-912A70E787B4}" srcOrd="7" destOrd="0" presId="urn:microsoft.com/office/officeart/2005/8/layout/default"/>
    <dgm:cxn modelId="{CE42C159-C30A-4040-9FB5-AF55EFDE875C}" type="presParOf" srcId="{69DBCF58-AE42-42DA-9F4D-47EA81968873}" destId="{78259CF1-CB4C-462C-A6BE-EFC2A70A5162}" srcOrd="8" destOrd="0" presId="urn:microsoft.com/office/officeart/2005/8/layout/default"/>
    <dgm:cxn modelId="{C731F2D2-228A-4892-99A4-C4F4713E28F7}" type="presParOf" srcId="{69DBCF58-AE42-42DA-9F4D-47EA81968873}" destId="{C3F2E4B2-DCBF-42F8-869F-0BF606C3EC36}" srcOrd="9" destOrd="0" presId="urn:microsoft.com/office/officeart/2005/8/layout/default"/>
    <dgm:cxn modelId="{2120B450-F81C-4A89-952C-986D2C8D1F89}" type="presParOf" srcId="{69DBCF58-AE42-42DA-9F4D-47EA81968873}" destId="{4250DB97-5AB8-4449-B93B-6D2802310FFA}" srcOrd="10" destOrd="0" presId="urn:microsoft.com/office/officeart/2005/8/layout/default"/>
    <dgm:cxn modelId="{A8163EAD-6BFE-4E31-8F6D-221B4BCF0455}" type="presParOf" srcId="{69DBCF58-AE42-42DA-9F4D-47EA81968873}" destId="{DE58C542-502B-4CC2-820B-00A0F91B2231}" srcOrd="11" destOrd="0" presId="urn:microsoft.com/office/officeart/2005/8/layout/default"/>
    <dgm:cxn modelId="{4A9F7365-F883-4BFC-BD90-4803491E3BF4}" type="presParOf" srcId="{69DBCF58-AE42-42DA-9F4D-47EA81968873}" destId="{47A287B6-127C-45D0-9BD1-329802DEFFAC}" srcOrd="12" destOrd="0" presId="urn:microsoft.com/office/officeart/2005/8/layout/default"/>
    <dgm:cxn modelId="{5E833F95-D5F9-44E1-9DB8-721A3349D62A}" type="presParOf" srcId="{69DBCF58-AE42-42DA-9F4D-47EA81968873}" destId="{DD128F8A-C6ED-478F-85FF-E9B3A3993853}" srcOrd="13" destOrd="0" presId="urn:microsoft.com/office/officeart/2005/8/layout/default"/>
    <dgm:cxn modelId="{2309F2EE-3A66-4942-9034-E6DB208CE8AF}" type="presParOf" srcId="{69DBCF58-AE42-42DA-9F4D-47EA81968873}" destId="{B5BEEB94-7906-4556-9499-B6280C34B5B2}" srcOrd="14" destOrd="0" presId="urn:microsoft.com/office/officeart/2005/8/layout/default"/>
    <dgm:cxn modelId="{45B37229-4EEC-4235-B742-A848F54F73DB}" type="presParOf" srcId="{69DBCF58-AE42-42DA-9F4D-47EA81968873}" destId="{F1EAD89A-42A4-4D95-803A-BFE6EC3D457D}" srcOrd="15" destOrd="0" presId="urn:microsoft.com/office/officeart/2005/8/layout/default"/>
    <dgm:cxn modelId="{C8CE85EA-482A-4142-807F-EBA6B342A954}" type="presParOf" srcId="{69DBCF58-AE42-42DA-9F4D-47EA81968873}" destId="{BCE54FC8-C00F-485D-8720-61B2A02547BD}" srcOrd="16" destOrd="0" presId="urn:microsoft.com/office/officeart/2005/8/layout/default"/>
    <dgm:cxn modelId="{54E3CD5F-D4AD-4709-80C7-20C4369B7BF9}" type="presParOf" srcId="{69DBCF58-AE42-42DA-9F4D-47EA81968873}" destId="{60723E60-9A34-46F8-95ED-AA19BD44DFE9}" srcOrd="17" destOrd="0" presId="urn:microsoft.com/office/officeart/2005/8/layout/default"/>
    <dgm:cxn modelId="{6A6937D7-FF05-46EE-9EC0-AB2F72579B9F}" type="presParOf" srcId="{69DBCF58-AE42-42DA-9F4D-47EA81968873}" destId="{C95557BC-2578-475F-85FF-E6AE34307B61}" srcOrd="18" destOrd="0" presId="urn:microsoft.com/office/officeart/2005/8/layout/default"/>
    <dgm:cxn modelId="{098A55EF-DB4C-4A89-A154-9C278C172319}" type="presParOf" srcId="{69DBCF58-AE42-42DA-9F4D-47EA81968873}" destId="{3D8DB48B-A3F4-4E13-B1B6-2CCB79976F80}" srcOrd="19" destOrd="0" presId="urn:microsoft.com/office/officeart/2005/8/layout/default"/>
    <dgm:cxn modelId="{C2715743-1C78-429E-BAAB-D7D4AC9E9FDF}" type="presParOf" srcId="{69DBCF58-AE42-42DA-9F4D-47EA81968873}" destId="{F3F19347-3918-4F01-886E-1493C5EE533B}" srcOrd="20" destOrd="0" presId="urn:microsoft.com/office/officeart/2005/8/layout/default"/>
    <dgm:cxn modelId="{A1C044FC-67FC-48CE-BB4A-63850C85C8D9}" type="presParOf" srcId="{69DBCF58-AE42-42DA-9F4D-47EA81968873}" destId="{A8B7EA94-0048-4835-A737-0A65AF24B2C4}" srcOrd="21" destOrd="0" presId="urn:microsoft.com/office/officeart/2005/8/layout/default"/>
    <dgm:cxn modelId="{60D0973F-91E4-4380-BAC8-B867C1631E40}" type="presParOf" srcId="{69DBCF58-AE42-42DA-9F4D-47EA81968873}" destId="{0364F196-32C0-44DB-8816-CF1EE34579B8}" srcOrd="22" destOrd="0" presId="urn:microsoft.com/office/officeart/2005/8/layout/default"/>
    <dgm:cxn modelId="{F5189D9F-0CDA-42F8-A6EA-939848EAD7EE}" type="presParOf" srcId="{69DBCF58-AE42-42DA-9F4D-47EA81968873}" destId="{1BF5DF94-B484-476B-9F8B-B3CD7B2BF989}" srcOrd="23" destOrd="0" presId="urn:microsoft.com/office/officeart/2005/8/layout/default"/>
    <dgm:cxn modelId="{43529966-BFFA-4645-AD90-5E579179AE02}" type="presParOf" srcId="{69DBCF58-AE42-42DA-9F4D-47EA81968873}" destId="{7FD6CB2F-388D-4D61-AB0A-03BFA695B381}" srcOrd="24" destOrd="0" presId="urn:microsoft.com/office/officeart/2005/8/layout/default"/>
    <dgm:cxn modelId="{5EFF3BC6-9E2D-48ED-92E6-80C31B9DBF5A}" type="presParOf" srcId="{69DBCF58-AE42-42DA-9F4D-47EA81968873}" destId="{EC7B1231-CE30-4C70-99DB-D9EB303A6F48}" srcOrd="25" destOrd="0" presId="urn:microsoft.com/office/officeart/2005/8/layout/default"/>
    <dgm:cxn modelId="{8635F07F-EF52-4D55-AD29-90242FFCC213}" type="presParOf" srcId="{69DBCF58-AE42-42DA-9F4D-47EA81968873}" destId="{F9FB780A-F92D-4214-9D9B-CE8E8F2B5B70}" srcOrd="26" destOrd="0" presId="urn:microsoft.com/office/officeart/2005/8/layout/default"/>
    <dgm:cxn modelId="{CD077834-33B2-4544-820E-5CD4C1E5957B}" type="presParOf" srcId="{69DBCF58-AE42-42DA-9F4D-47EA81968873}" destId="{4E4819CF-54F4-42EB-96A7-A6EB36A25BB4}" srcOrd="27" destOrd="0" presId="urn:microsoft.com/office/officeart/2005/8/layout/default"/>
    <dgm:cxn modelId="{45644F7E-F7AE-4CEA-AD00-4DA1FCE1F12A}" type="presParOf" srcId="{69DBCF58-AE42-42DA-9F4D-47EA81968873}" destId="{C4A82823-FEB6-47EF-BEA7-36AD360B62E1}"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378F5-79D7-4ADC-8CD2-A5A6AD9B742E}">
      <dsp:nvSpPr>
        <dsp:cNvPr id="0" name=""/>
        <dsp:cNvSpPr/>
      </dsp:nvSpPr>
      <dsp:spPr>
        <a:xfrm>
          <a:off x="0" y="0"/>
          <a:ext cx="2893192"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kern="1200" dirty="0"/>
            <a:t>Data Redundancy </a:t>
          </a:r>
          <a:endParaRPr lang="en-IN" sz="2100" kern="1200" dirty="0"/>
        </a:p>
      </dsp:txBody>
      <dsp:txXfrm>
        <a:off x="0" y="0"/>
        <a:ext cx="2893192" cy="1060411"/>
      </dsp:txXfrm>
    </dsp:sp>
    <dsp:sp modelId="{AE5E9C48-8B58-4385-A166-D08F3F108047}">
      <dsp:nvSpPr>
        <dsp:cNvPr id="0" name=""/>
        <dsp:cNvSpPr/>
      </dsp:nvSpPr>
      <dsp:spPr>
        <a:xfrm>
          <a:off x="3912593" y="86101"/>
          <a:ext cx="4483067"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 Repeating data wastes space &amp; causes inconsistencies</a:t>
          </a:r>
        </a:p>
      </dsp:txBody>
      <dsp:txXfrm>
        <a:off x="3912593" y="86101"/>
        <a:ext cx="4483067" cy="1060411"/>
      </dsp:txXfrm>
    </dsp:sp>
    <dsp:sp modelId="{CBE1EADC-EA14-4496-B488-02F77EA6B275}">
      <dsp:nvSpPr>
        <dsp:cNvPr id="0" name=""/>
        <dsp:cNvSpPr/>
      </dsp:nvSpPr>
      <dsp:spPr>
        <a:xfrm>
          <a:off x="8824138" y="69813"/>
          <a:ext cx="3078004"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 Solved using 3NF normalization (linked tables by keys)</a:t>
          </a:r>
        </a:p>
      </dsp:txBody>
      <dsp:txXfrm>
        <a:off x="8824138" y="69813"/>
        <a:ext cx="3078004" cy="1060411"/>
      </dsp:txXfrm>
    </dsp:sp>
    <dsp:sp modelId="{5FB02608-4A46-423C-A47D-7C518B404ED0}">
      <dsp:nvSpPr>
        <dsp:cNvPr id="0" name=""/>
        <dsp:cNvSpPr/>
      </dsp:nvSpPr>
      <dsp:spPr>
        <a:xfrm>
          <a:off x="37415" y="1258139"/>
          <a:ext cx="2894606"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kern="1200" dirty="0"/>
            <a:t>Update Anomalies</a:t>
          </a:r>
          <a:endParaRPr lang="en-IN" sz="2100" kern="1200" dirty="0"/>
        </a:p>
      </dsp:txBody>
      <dsp:txXfrm>
        <a:off x="37415" y="1258139"/>
        <a:ext cx="2894606" cy="1060411"/>
      </dsp:txXfrm>
    </dsp:sp>
    <dsp:sp modelId="{78259CF1-CB4C-462C-A6BE-EFC2A70A5162}">
      <dsp:nvSpPr>
        <dsp:cNvPr id="0" name=""/>
        <dsp:cNvSpPr/>
      </dsp:nvSpPr>
      <dsp:spPr>
        <a:xfrm>
          <a:off x="3916790" y="1284161"/>
          <a:ext cx="4485789"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 Errors when only part of data is updated</a:t>
          </a:r>
        </a:p>
      </dsp:txBody>
      <dsp:txXfrm>
        <a:off x="3916790" y="1284161"/>
        <a:ext cx="4485789" cy="1060411"/>
      </dsp:txXfrm>
    </dsp:sp>
    <dsp:sp modelId="{4250DB97-5AB8-4449-B93B-6D2802310FFA}">
      <dsp:nvSpPr>
        <dsp:cNvPr id="0" name=""/>
        <dsp:cNvSpPr/>
      </dsp:nvSpPr>
      <dsp:spPr>
        <a:xfrm>
          <a:off x="8831004" y="1238394"/>
          <a:ext cx="3068407"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 Foreign key constraints maintain consistency</a:t>
          </a:r>
        </a:p>
      </dsp:txBody>
      <dsp:txXfrm>
        <a:off x="8831004" y="1238394"/>
        <a:ext cx="3068407" cy="1060411"/>
      </dsp:txXfrm>
    </dsp:sp>
    <dsp:sp modelId="{47A287B6-127C-45D0-9BD1-329802DEFFAC}">
      <dsp:nvSpPr>
        <dsp:cNvPr id="0" name=""/>
        <dsp:cNvSpPr/>
      </dsp:nvSpPr>
      <dsp:spPr>
        <a:xfrm>
          <a:off x="46278" y="2479390"/>
          <a:ext cx="2900509"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kern="1200" dirty="0"/>
            <a:t>Insertion Anomalies</a:t>
          </a:r>
          <a:endParaRPr lang="en-IN" sz="2100" kern="1200" dirty="0"/>
        </a:p>
      </dsp:txBody>
      <dsp:txXfrm>
        <a:off x="46278" y="2479390"/>
        <a:ext cx="2900509" cy="1060411"/>
      </dsp:txXfrm>
    </dsp:sp>
    <dsp:sp modelId="{B5BEEB94-7906-4556-9499-B6280C34B5B2}">
      <dsp:nvSpPr>
        <dsp:cNvPr id="0" name=""/>
        <dsp:cNvSpPr/>
      </dsp:nvSpPr>
      <dsp:spPr>
        <a:xfrm>
          <a:off x="3928941" y="2475541"/>
          <a:ext cx="4490225"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 Can't add records unless other data exists</a:t>
          </a:r>
        </a:p>
      </dsp:txBody>
      <dsp:txXfrm>
        <a:off x="3928941" y="2475541"/>
        <a:ext cx="4490225" cy="1060411"/>
      </dsp:txXfrm>
    </dsp:sp>
    <dsp:sp modelId="{BCE54FC8-C00F-485D-8720-61B2A02547BD}">
      <dsp:nvSpPr>
        <dsp:cNvPr id="0" name=""/>
        <dsp:cNvSpPr/>
      </dsp:nvSpPr>
      <dsp:spPr>
        <a:xfrm>
          <a:off x="8858937" y="2475541"/>
          <a:ext cx="3022880"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 Independent table design allows flexible insertion</a:t>
          </a:r>
        </a:p>
      </dsp:txBody>
      <dsp:txXfrm>
        <a:off x="8858937" y="2475541"/>
        <a:ext cx="3022880" cy="1060411"/>
      </dsp:txXfrm>
    </dsp:sp>
    <dsp:sp modelId="{C95557BC-2578-475F-85FF-E6AE34307B61}">
      <dsp:nvSpPr>
        <dsp:cNvPr id="0" name=""/>
        <dsp:cNvSpPr/>
      </dsp:nvSpPr>
      <dsp:spPr>
        <a:xfrm>
          <a:off x="0" y="3689805"/>
          <a:ext cx="2921576"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kern="1200" dirty="0"/>
            <a:t>Deletion Anomalies</a:t>
          </a:r>
          <a:endParaRPr lang="en-IN" sz="2100" kern="1200" dirty="0"/>
        </a:p>
      </dsp:txBody>
      <dsp:txXfrm>
        <a:off x="0" y="3689805"/>
        <a:ext cx="2921576" cy="1060411"/>
      </dsp:txXfrm>
    </dsp:sp>
    <dsp:sp modelId="{F3F19347-3918-4F01-886E-1493C5EE533B}">
      <dsp:nvSpPr>
        <dsp:cNvPr id="0" name=""/>
        <dsp:cNvSpPr/>
      </dsp:nvSpPr>
      <dsp:spPr>
        <a:xfrm>
          <a:off x="3934685" y="3689826"/>
          <a:ext cx="4493353"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 Deleting one record removes essential data</a:t>
          </a:r>
        </a:p>
      </dsp:txBody>
      <dsp:txXfrm>
        <a:off x="3934685" y="3689826"/>
        <a:ext cx="4493353" cy="1060411"/>
      </dsp:txXfrm>
    </dsp:sp>
    <dsp:sp modelId="{0364F196-32C0-44DB-8816-CF1EE34579B8}">
      <dsp:nvSpPr>
        <dsp:cNvPr id="0" name=""/>
        <dsp:cNvSpPr/>
      </dsp:nvSpPr>
      <dsp:spPr>
        <a:xfrm>
          <a:off x="8881753" y="3712688"/>
          <a:ext cx="3001442"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 Separated related data into distinct tables</a:t>
          </a:r>
        </a:p>
      </dsp:txBody>
      <dsp:txXfrm>
        <a:off x="8881753" y="3712688"/>
        <a:ext cx="3001442" cy="1060411"/>
      </dsp:txXfrm>
    </dsp:sp>
    <dsp:sp modelId="{7FD6CB2F-388D-4D61-AB0A-03BFA695B381}">
      <dsp:nvSpPr>
        <dsp:cNvPr id="0" name=""/>
        <dsp:cNvSpPr/>
      </dsp:nvSpPr>
      <dsp:spPr>
        <a:xfrm>
          <a:off x="0" y="4920038"/>
          <a:ext cx="2947520"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kern="1200" dirty="0"/>
            <a:t>Duplicate Entries</a:t>
          </a:r>
          <a:endParaRPr lang="en-IN" sz="2100" kern="1200" dirty="0"/>
        </a:p>
      </dsp:txBody>
      <dsp:txXfrm>
        <a:off x="0" y="4920038"/>
        <a:ext cx="2947520" cy="1060411"/>
      </dsp:txXfrm>
    </dsp:sp>
    <dsp:sp modelId="{F9FB780A-F92D-4214-9D9B-CE8E8F2B5B70}">
      <dsp:nvSpPr>
        <dsp:cNvPr id="0" name=""/>
        <dsp:cNvSpPr/>
      </dsp:nvSpPr>
      <dsp:spPr>
        <a:xfrm>
          <a:off x="3937680" y="4928224"/>
          <a:ext cx="4521154"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 Same Email/User inserted more than once</a:t>
          </a:r>
        </a:p>
      </dsp:txBody>
      <dsp:txXfrm>
        <a:off x="3937680" y="4928224"/>
        <a:ext cx="4521154" cy="1060411"/>
      </dsp:txXfrm>
    </dsp:sp>
    <dsp:sp modelId="{C4A82823-FEB6-47EF-BEA7-36AD360B62E1}">
      <dsp:nvSpPr>
        <dsp:cNvPr id="0" name=""/>
        <dsp:cNvSpPr/>
      </dsp:nvSpPr>
      <dsp:spPr>
        <a:xfrm>
          <a:off x="8887206" y="4949835"/>
          <a:ext cx="3044283" cy="1060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IN" sz="2100" kern="1200" dirty="0"/>
            <a:t>✅ Trigger prevents duplicate user email</a:t>
          </a:r>
        </a:p>
      </dsp:txBody>
      <dsp:txXfrm>
        <a:off x="8887206" y="4949835"/>
        <a:ext cx="3044283" cy="10604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38" name="Shape 1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lide 9 master">
    <p:bg>
      <p:bgPr>
        <a:solidFill>
          <a:srgbClr val="000000"/>
        </a:solidFill>
        <a:effectLst/>
      </p:bgPr>
    </p:bg>
    <p:spTree>
      <p:nvGrpSpPr>
        <p:cNvPr id="1" name=""/>
        <p:cNvGrpSpPr/>
        <p:nvPr/>
      </p:nvGrpSpPr>
      <p:grpSpPr>
        <a:xfrm>
          <a:off x="0" y="0"/>
          <a:ext cx="0" cy="0"/>
          <a:chOff x="0" y="0"/>
          <a:chExt cx="0" cy="0"/>
        </a:xfrm>
      </p:grpSpPr>
      <p:pic>
        <p:nvPicPr>
          <p:cNvPr id="9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9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10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lide 10 master">
    <p:bg>
      <p:bgPr>
        <a:solidFill>
          <a:srgbClr val="000000"/>
        </a:solidFill>
        <a:effectLst/>
      </p:bgPr>
    </p:bg>
    <p:spTree>
      <p:nvGrpSpPr>
        <p:cNvPr id="1" name=""/>
        <p:cNvGrpSpPr/>
        <p:nvPr/>
      </p:nvGrpSpPr>
      <p:grpSpPr>
        <a:xfrm>
          <a:off x="0" y="0"/>
          <a:ext cx="0" cy="0"/>
          <a:chOff x="0" y="0"/>
          <a:chExt cx="0" cy="0"/>
        </a:xfrm>
      </p:grpSpPr>
      <p:pic>
        <p:nvPicPr>
          <p:cNvPr id="10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0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11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11 master">
    <p:bg>
      <p:bgPr>
        <a:solidFill>
          <a:srgbClr val="000000"/>
        </a:solidFill>
        <a:effectLst/>
      </p:bgPr>
    </p:bg>
    <p:spTree>
      <p:nvGrpSpPr>
        <p:cNvPr id="1" name=""/>
        <p:cNvGrpSpPr/>
        <p:nvPr/>
      </p:nvGrpSpPr>
      <p:grpSpPr>
        <a:xfrm>
          <a:off x="0" y="0"/>
          <a:ext cx="0" cy="0"/>
          <a:chOff x="0" y="0"/>
          <a:chExt cx="0" cy="0"/>
        </a:xfrm>
      </p:grpSpPr>
      <p:pic>
        <p:nvPicPr>
          <p:cNvPr id="11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1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12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lide 12 master">
    <p:bg>
      <p:bgPr>
        <a:solidFill>
          <a:srgbClr val="000000"/>
        </a:solidFill>
        <a:effectLst/>
      </p:bgPr>
    </p:bg>
    <p:spTree>
      <p:nvGrpSpPr>
        <p:cNvPr id="1" name=""/>
        <p:cNvGrpSpPr/>
        <p:nvPr/>
      </p:nvGrpSpPr>
      <p:grpSpPr>
        <a:xfrm>
          <a:off x="0" y="0"/>
          <a:ext cx="0" cy="0"/>
          <a:chOff x="0" y="0"/>
          <a:chExt cx="0" cy="0"/>
        </a:xfrm>
      </p:grpSpPr>
      <p:pic>
        <p:nvPicPr>
          <p:cNvPr id="12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2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13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1 master">
    <p:bg>
      <p:bgPr>
        <a:solidFill>
          <a:srgbClr val="000000"/>
        </a:solidFill>
        <a:effectLst/>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2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2 master">
    <p:bg>
      <p:bgPr>
        <a:solidFill>
          <a:srgbClr val="000000"/>
        </a:solidFill>
        <a:effectLst/>
      </p:bgPr>
    </p:bg>
    <p:spTree>
      <p:nvGrpSpPr>
        <p:cNvPr id="1" name=""/>
        <p:cNvGrpSpPr/>
        <p:nvPr/>
      </p:nvGrpSpPr>
      <p:grpSpPr>
        <a:xfrm>
          <a:off x="0" y="0"/>
          <a:ext cx="0" cy="0"/>
          <a:chOff x="0" y="0"/>
          <a:chExt cx="0" cy="0"/>
        </a:xfrm>
      </p:grpSpPr>
      <p:pic>
        <p:nvPicPr>
          <p:cNvPr id="2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2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3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3 master">
    <p:bg>
      <p:bgPr>
        <a:solidFill>
          <a:srgbClr val="000000"/>
        </a:solidFill>
        <a:effectLst/>
      </p:bgPr>
    </p:bg>
    <p:spTree>
      <p:nvGrpSpPr>
        <p:cNvPr id="1" name=""/>
        <p:cNvGrpSpPr/>
        <p:nvPr/>
      </p:nvGrpSpPr>
      <p:grpSpPr>
        <a:xfrm>
          <a:off x="0" y="0"/>
          <a:ext cx="0" cy="0"/>
          <a:chOff x="0" y="0"/>
          <a:chExt cx="0" cy="0"/>
        </a:xfrm>
      </p:grpSpPr>
      <p:pic>
        <p:nvPicPr>
          <p:cNvPr id="3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3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4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4 master">
    <p:bg>
      <p:bgPr>
        <a:solidFill>
          <a:srgbClr val="000000"/>
        </a:solidFill>
        <a:effectLst/>
      </p:bgPr>
    </p:bg>
    <p:spTree>
      <p:nvGrpSpPr>
        <p:cNvPr id="1" name=""/>
        <p:cNvGrpSpPr/>
        <p:nvPr/>
      </p:nvGrpSpPr>
      <p:grpSpPr>
        <a:xfrm>
          <a:off x="0" y="0"/>
          <a:ext cx="0" cy="0"/>
          <a:chOff x="0" y="0"/>
          <a:chExt cx="0" cy="0"/>
        </a:xfrm>
      </p:grpSpPr>
      <p:pic>
        <p:nvPicPr>
          <p:cNvPr id="4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4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5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5 master">
    <p:bg>
      <p:bgPr>
        <a:solidFill>
          <a:srgbClr val="000000"/>
        </a:solidFill>
        <a:effectLst/>
      </p:bgPr>
    </p:bg>
    <p:spTree>
      <p:nvGrpSpPr>
        <p:cNvPr id="1" name=""/>
        <p:cNvGrpSpPr/>
        <p:nvPr/>
      </p:nvGrpSpPr>
      <p:grpSpPr>
        <a:xfrm>
          <a:off x="0" y="0"/>
          <a:ext cx="0" cy="0"/>
          <a:chOff x="0" y="0"/>
          <a:chExt cx="0" cy="0"/>
        </a:xfrm>
      </p:grpSpPr>
      <p:pic>
        <p:nvPicPr>
          <p:cNvPr id="5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5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6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6 master">
    <p:bg>
      <p:bgPr>
        <a:solidFill>
          <a:srgbClr val="000000"/>
        </a:solidFill>
        <a:effectLst/>
      </p:bgPr>
    </p:bg>
    <p:spTree>
      <p:nvGrpSpPr>
        <p:cNvPr id="1" name=""/>
        <p:cNvGrpSpPr/>
        <p:nvPr/>
      </p:nvGrpSpPr>
      <p:grpSpPr>
        <a:xfrm>
          <a:off x="0" y="0"/>
          <a:ext cx="0" cy="0"/>
          <a:chOff x="0" y="0"/>
          <a:chExt cx="0" cy="0"/>
        </a:xfrm>
      </p:grpSpPr>
      <p:pic>
        <p:nvPicPr>
          <p:cNvPr id="6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6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7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7 master">
    <p:bg>
      <p:bgPr>
        <a:solidFill>
          <a:srgbClr val="000000"/>
        </a:solidFill>
        <a:effectLst/>
      </p:bgPr>
    </p:bg>
    <p:spTree>
      <p:nvGrpSpPr>
        <p:cNvPr id="1" name=""/>
        <p:cNvGrpSpPr/>
        <p:nvPr/>
      </p:nvGrpSpPr>
      <p:grpSpPr>
        <a:xfrm>
          <a:off x="0" y="0"/>
          <a:ext cx="0" cy="0"/>
          <a:chOff x="0" y="0"/>
          <a:chExt cx="0" cy="0"/>
        </a:xfrm>
      </p:grpSpPr>
      <p:pic>
        <p:nvPicPr>
          <p:cNvPr id="7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7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8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lide 8 master">
    <p:bg>
      <p:bgPr>
        <a:solidFill>
          <a:srgbClr val="000000"/>
        </a:solidFill>
        <a:effectLst/>
      </p:bgPr>
    </p:bg>
    <p:spTree>
      <p:nvGrpSpPr>
        <p:cNvPr id="1" name=""/>
        <p:cNvGrpSpPr/>
        <p:nvPr/>
      </p:nvGrpSpPr>
      <p:grpSpPr>
        <a:xfrm>
          <a:off x="0" y="0"/>
          <a:ext cx="0" cy="0"/>
          <a:chOff x="0" y="0"/>
          <a:chExt cx="0" cy="0"/>
        </a:xfrm>
      </p:grpSpPr>
      <p:pic>
        <p:nvPicPr>
          <p:cNvPr id="88" name="Image 0" descr="Image 0"/>
          <p:cNvPicPr>
            <a:picLocks noChangeAspect="1"/>
          </p:cNvPicPr>
          <p:nvPr/>
        </p:nvPicPr>
        <p:blipFill>
          <a:blip r:embed="rId2"/>
          <a:stretch>
            <a:fillRect/>
          </a:stretch>
        </p:blipFill>
        <p:spPr>
          <a:xfrm>
            <a:off x="0" y="0"/>
            <a:ext cx="14630400" cy="8229600"/>
          </a:xfrm>
          <a:prstGeom prst="rect">
            <a:avLst/>
          </a:prstGeom>
          <a:ln w="12700">
            <a:miter lim="400000"/>
          </a:ln>
        </p:spPr>
      </p:pic>
      <p:sp>
        <p:nvSpPr>
          <p:cNvPr id="89" name="Shape 0"/>
          <p:cNvSpPr/>
          <p:nvPr/>
        </p:nvSpPr>
        <p:spPr>
          <a:xfrm>
            <a:off x="0" y="0"/>
            <a:ext cx="14630400" cy="8229600"/>
          </a:xfrm>
          <a:prstGeom prst="rect">
            <a:avLst/>
          </a:prstGeom>
          <a:solidFill>
            <a:srgbClr val="0C0524">
              <a:alpha val="95000"/>
            </a:srgbClr>
          </a:solidFill>
          <a:ln w="12700">
            <a:miter lim="400000"/>
          </a:ln>
        </p:spPr>
        <p:txBody>
          <a:bodyPr lIns="45719" rIns="45719"/>
          <a:lstStyle/>
          <a:p>
            <a:endParaRPr/>
          </a:p>
        </p:txBody>
      </p:sp>
      <p:pic>
        <p:nvPicPr>
          <p:cNvPr id="90" name="Image 1" descr="Image 1">
            <a:hlinkClick r:id="rId3"/>
          </p:cNvPr>
          <p:cNvPicPr>
            <a:picLocks noChangeAspect="1"/>
          </p:cNvPicPr>
          <p:nvPr/>
        </p:nvPicPr>
        <p:blipFill>
          <a:blip r:embed="rId4"/>
          <a:stretch>
            <a:fillRect/>
          </a:stretch>
        </p:blipFill>
        <p:spPr>
          <a:xfrm>
            <a:off x="12839214" y="7749540"/>
            <a:ext cx="1722606" cy="411481"/>
          </a:xfrm>
          <a:prstGeom prst="rect">
            <a:avLst/>
          </a:prstGeom>
          <a:ln w="12700">
            <a:miter lim="400000"/>
          </a:ln>
        </p:spPr>
      </p:pic>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41" name="Text 0"/>
          <p:cNvSpPr txBox="1"/>
          <p:nvPr/>
        </p:nvSpPr>
        <p:spPr>
          <a:xfrm>
            <a:off x="6280189" y="2463998"/>
            <a:ext cx="5844715" cy="723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800"/>
              </a:lnSpc>
              <a:defRPr sz="4600" b="1" spc="-93">
                <a:solidFill>
                  <a:srgbClr val="FF8AAF"/>
                </a:solidFill>
                <a:latin typeface="Petrona Bold"/>
                <a:ea typeface="Petrona Bold"/>
                <a:cs typeface="Petrona Bold"/>
                <a:sym typeface="Petrona Bold"/>
              </a:defRPr>
            </a:lvl1pPr>
          </a:lstStyle>
          <a:p>
            <a:r>
              <a:t>Gym and Diet Planner</a:t>
            </a:r>
          </a:p>
        </p:txBody>
      </p:sp>
      <p:sp>
        <p:nvSpPr>
          <p:cNvPr id="142" name="Text 1"/>
          <p:cNvSpPr txBox="1"/>
          <p:nvPr/>
        </p:nvSpPr>
        <p:spPr>
          <a:xfrm>
            <a:off x="6280189" y="3548419"/>
            <a:ext cx="3565078"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800"/>
              </a:lnSpc>
              <a:defRPr sz="1700" spc="-36">
                <a:solidFill>
                  <a:srgbClr val="E0D6DE"/>
                </a:solidFill>
                <a:latin typeface="Inter"/>
                <a:ea typeface="Inter"/>
                <a:cs typeface="Inter"/>
                <a:sym typeface="Inter"/>
              </a:defRPr>
            </a:lvl1pPr>
          </a:lstStyle>
          <a:p>
            <a:r>
              <a:t>DATABASE MANAGEMENT SYSTEM</a:t>
            </a:r>
          </a:p>
        </p:txBody>
      </p:sp>
      <p:sp>
        <p:nvSpPr>
          <p:cNvPr id="143" name="Text 2"/>
          <p:cNvSpPr txBox="1"/>
          <p:nvPr/>
        </p:nvSpPr>
        <p:spPr>
          <a:xfrm>
            <a:off x="6280189" y="4166472"/>
            <a:ext cx="319146"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800"/>
              </a:lnSpc>
              <a:defRPr sz="1700" spc="-36">
                <a:solidFill>
                  <a:srgbClr val="E0D6DE"/>
                </a:solidFill>
                <a:latin typeface="Inter"/>
                <a:ea typeface="Inter"/>
                <a:cs typeface="Inter"/>
                <a:sym typeface="Inter"/>
              </a:defRPr>
            </a:lvl1pPr>
          </a:lstStyle>
          <a:p>
            <a:r>
              <a:t>BY,</a:t>
            </a:r>
          </a:p>
        </p:txBody>
      </p:sp>
      <p:sp>
        <p:nvSpPr>
          <p:cNvPr id="145" name="Text 4"/>
          <p:cNvSpPr txBox="1"/>
          <p:nvPr/>
        </p:nvSpPr>
        <p:spPr>
          <a:xfrm>
            <a:off x="6280189" y="4617458"/>
            <a:ext cx="3392494"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800"/>
              </a:lnSpc>
              <a:defRPr sz="1700" spc="-36">
                <a:solidFill>
                  <a:srgbClr val="E0D6DE"/>
                </a:solidFill>
                <a:latin typeface="Inter"/>
                <a:ea typeface="Inter"/>
                <a:cs typeface="Inter"/>
                <a:sym typeface="Inter"/>
              </a:defRPr>
            </a:lvl1pPr>
          </a:lstStyle>
          <a:p>
            <a:r>
              <a:rPr dirty="0"/>
              <a:t>BHOOMI JAIN S RA2311056010282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 0"/>
          <p:cNvSpPr txBox="1"/>
          <p:nvPr/>
        </p:nvSpPr>
        <p:spPr>
          <a:xfrm>
            <a:off x="3958740" y="597693"/>
            <a:ext cx="6712800" cy="697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5600"/>
              </a:lnSpc>
              <a:defRPr sz="4400" b="1" spc="-90">
                <a:solidFill>
                  <a:srgbClr val="FF8AAF"/>
                </a:solidFill>
                <a:latin typeface="Petrona Bold"/>
                <a:ea typeface="Petrona Bold"/>
                <a:cs typeface="Petrona Bold"/>
                <a:sym typeface="Petrona Bold"/>
              </a:defRPr>
            </a:lvl1pPr>
          </a:lstStyle>
          <a:p>
            <a:r>
              <a:t>3. Architecture and design</a:t>
            </a:r>
          </a:p>
        </p:txBody>
      </p:sp>
      <p:pic>
        <p:nvPicPr>
          <p:cNvPr id="195" name="Image 0" descr="Image 0"/>
          <p:cNvPicPr>
            <a:picLocks noChangeAspect="1"/>
          </p:cNvPicPr>
          <p:nvPr/>
        </p:nvPicPr>
        <p:blipFill>
          <a:blip r:embed="rId2"/>
          <a:stretch>
            <a:fillRect/>
          </a:stretch>
        </p:blipFill>
        <p:spPr>
          <a:xfrm>
            <a:off x="760690" y="1636871"/>
            <a:ext cx="12562285" cy="483572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 0"/>
          <p:cNvSpPr txBox="1"/>
          <p:nvPr/>
        </p:nvSpPr>
        <p:spPr>
          <a:xfrm>
            <a:off x="4980374" y="2438875"/>
            <a:ext cx="4669533" cy="575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4600"/>
              </a:lnSpc>
              <a:defRPr sz="3700" b="1" spc="-74">
                <a:solidFill>
                  <a:srgbClr val="FF8AAF"/>
                </a:solidFill>
                <a:latin typeface="Petrona Bold"/>
                <a:ea typeface="Petrona Bold"/>
                <a:cs typeface="Petrona Bold"/>
                <a:sym typeface="Petrona Bold"/>
              </a:defRPr>
            </a:lvl1pPr>
          </a:lstStyle>
          <a:p>
            <a:r>
              <a:t> 4. ER Representation</a:t>
            </a:r>
          </a:p>
        </p:txBody>
      </p:sp>
      <p:pic>
        <p:nvPicPr>
          <p:cNvPr id="198" name="Image 0" descr="Image 0"/>
          <p:cNvPicPr>
            <a:picLocks noChangeAspect="1"/>
          </p:cNvPicPr>
          <p:nvPr/>
        </p:nvPicPr>
        <p:blipFill>
          <a:blip r:embed="rId2"/>
          <a:stretch>
            <a:fillRect/>
          </a:stretch>
        </p:blipFill>
        <p:spPr>
          <a:xfrm>
            <a:off x="793790" y="3652361"/>
            <a:ext cx="13042821" cy="252252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
          <p:cNvGrpSpPr/>
          <p:nvPr/>
        </p:nvGrpSpPr>
        <p:grpSpPr>
          <a:xfrm>
            <a:off x="2642231" y="1016448"/>
            <a:ext cx="9345938" cy="7070972"/>
            <a:chOff x="0" y="0"/>
            <a:chExt cx="9345936" cy="7070970"/>
          </a:xfrm>
        </p:grpSpPr>
        <p:sp>
          <p:nvSpPr>
            <p:cNvPr id="200" name="Title"/>
            <p:cNvSpPr/>
            <p:nvPr/>
          </p:nvSpPr>
          <p:spPr>
            <a:xfrm>
              <a:off x="0" y="0"/>
              <a:ext cx="9345937"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r>
                <a:t>Title</a:t>
              </a:r>
            </a:p>
          </p:txBody>
        </p:sp>
        <p:pic>
          <p:nvPicPr>
            <p:cNvPr id="201" name="b605b1b7-a762-4192-a8d3-5cdbcea0b30c.jpeg" descr="b605b1b7-a762-4192-a8d3-5cdbcea0b30c.jpeg"/>
            <p:cNvPicPr>
              <a:picLocks noChangeAspect="1"/>
            </p:cNvPicPr>
            <p:nvPr/>
          </p:nvPicPr>
          <p:blipFill>
            <a:blip r:embed="rId2"/>
            <a:stretch>
              <a:fillRect/>
            </a:stretch>
          </p:blipFill>
          <p:spPr>
            <a:xfrm>
              <a:off x="0" y="444847"/>
              <a:ext cx="9345937" cy="6626124"/>
            </a:xfrm>
            <a:prstGeom prst="rect">
              <a:avLst/>
            </a:prstGeom>
            <a:ln w="12700" cap="flat">
              <a:noFill/>
              <a:miter lim="400000"/>
            </a:ln>
            <a:effectLst/>
          </p:spPr>
        </p:pic>
      </p:grpSp>
      <p:sp>
        <p:nvSpPr>
          <p:cNvPr id="203" name="Relational Model"/>
          <p:cNvSpPr txBox="1">
            <a:spLocks noGrp="1"/>
          </p:cNvSpPr>
          <p:nvPr>
            <p:ph type="title" idx="4294967295"/>
          </p:nvPr>
        </p:nvSpPr>
        <p:spPr>
          <a:prstGeom prst="rect">
            <a:avLst/>
          </a:prstGeom>
        </p:spPr>
        <p:txBody>
          <a:bodyPr/>
          <a:lstStyle>
            <a:lvl1pPr>
              <a:defRPr>
                <a:solidFill>
                  <a:srgbClr val="FF85FF"/>
                </a:solidFill>
              </a:defRPr>
            </a:lvl1pPr>
          </a:lstStyle>
          <a:p>
            <a:r>
              <a:t>Relational Model</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WhatsApp Image 2025-02-28 at 00.35.30.jpeg" descr="WhatsApp Image 2025-02-28 at 00.35.30.jpeg"/>
          <p:cNvPicPr>
            <a:picLocks noChangeAspect="1"/>
          </p:cNvPicPr>
          <p:nvPr/>
        </p:nvPicPr>
        <p:blipFill>
          <a:blip r:embed="rId2"/>
          <a:stretch>
            <a:fillRect/>
          </a:stretch>
        </p:blipFill>
        <p:spPr>
          <a:xfrm>
            <a:off x="0" y="2850368"/>
            <a:ext cx="14630400" cy="2528864"/>
          </a:xfrm>
          <a:prstGeom prst="rect">
            <a:avLst/>
          </a:prstGeom>
          <a:ln w="12700">
            <a:miter lim="400000"/>
          </a:ln>
        </p:spPr>
      </p:pic>
      <p:sp>
        <p:nvSpPr>
          <p:cNvPr id="206" name="User ID Table"/>
          <p:cNvSpPr txBox="1">
            <a:spLocks noGrp="1"/>
          </p:cNvSpPr>
          <p:nvPr>
            <p:ph type="title" idx="4294967295"/>
          </p:nvPr>
        </p:nvSpPr>
        <p:spPr>
          <a:xfrm>
            <a:off x="731519" y="736085"/>
            <a:ext cx="13167362" cy="1809751"/>
          </a:xfrm>
          <a:prstGeom prst="rect">
            <a:avLst/>
          </a:prstGeom>
        </p:spPr>
        <p:txBody>
          <a:bodyPr/>
          <a:lstStyle>
            <a:lvl1pPr>
              <a:defRPr>
                <a:solidFill>
                  <a:srgbClr val="FF85FF"/>
                </a:solidFill>
              </a:defRPr>
            </a:lvl1pPr>
          </a:lstStyle>
          <a:p>
            <a:r>
              <a:t>User ID Table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WhatsApp Image 2025-02-28 at 00.36.02.jpeg" descr="WhatsApp Image 2025-02-28 at 00.36.02.jpeg"/>
          <p:cNvPicPr>
            <a:picLocks noChangeAspect="1"/>
          </p:cNvPicPr>
          <p:nvPr/>
        </p:nvPicPr>
        <p:blipFill>
          <a:blip r:embed="rId2"/>
          <a:stretch>
            <a:fillRect/>
          </a:stretch>
        </p:blipFill>
        <p:spPr>
          <a:xfrm>
            <a:off x="0" y="2762201"/>
            <a:ext cx="14630400" cy="2705198"/>
          </a:xfrm>
          <a:prstGeom prst="rect">
            <a:avLst/>
          </a:prstGeom>
          <a:ln w="12700">
            <a:miter lim="400000"/>
          </a:ln>
        </p:spPr>
      </p:pic>
      <p:sp>
        <p:nvSpPr>
          <p:cNvPr id="209" name="Activity ID Table"/>
          <p:cNvSpPr txBox="1">
            <a:spLocks noGrp="1"/>
          </p:cNvSpPr>
          <p:nvPr>
            <p:ph type="title" idx="4294967295"/>
          </p:nvPr>
        </p:nvSpPr>
        <p:spPr>
          <a:xfrm>
            <a:off x="617775" y="551250"/>
            <a:ext cx="13167361" cy="1809751"/>
          </a:xfrm>
          <a:prstGeom prst="rect">
            <a:avLst/>
          </a:prstGeom>
        </p:spPr>
        <p:txBody>
          <a:bodyPr/>
          <a:lstStyle>
            <a:lvl1pPr>
              <a:defRPr>
                <a:solidFill>
                  <a:srgbClr val="FF85FF"/>
                </a:solidFill>
              </a:defRPr>
            </a:lvl1pPr>
          </a:lstStyle>
          <a:p>
            <a:r>
              <a:t>Activity ID Table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WhatsApp Image 2025-02-28 at 00.36.30.jpeg" descr="WhatsApp Image 2025-02-28 at 00.36.30.jpeg"/>
          <p:cNvPicPr>
            <a:picLocks noChangeAspect="1"/>
          </p:cNvPicPr>
          <p:nvPr/>
        </p:nvPicPr>
        <p:blipFill>
          <a:blip r:embed="rId2"/>
          <a:stretch>
            <a:fillRect/>
          </a:stretch>
        </p:blipFill>
        <p:spPr>
          <a:xfrm>
            <a:off x="-97760" y="2698164"/>
            <a:ext cx="14825920" cy="2796394"/>
          </a:xfrm>
          <a:prstGeom prst="rect">
            <a:avLst/>
          </a:prstGeom>
          <a:ln w="12700">
            <a:miter lim="400000"/>
          </a:ln>
        </p:spPr>
      </p:pic>
      <p:sp>
        <p:nvSpPr>
          <p:cNvPr id="212" name="Goal ID Table"/>
          <p:cNvSpPr txBox="1">
            <a:spLocks noGrp="1"/>
          </p:cNvSpPr>
          <p:nvPr>
            <p:ph type="title" idx="4294967295"/>
          </p:nvPr>
        </p:nvSpPr>
        <p:spPr>
          <a:prstGeom prst="rect">
            <a:avLst/>
          </a:prstGeom>
        </p:spPr>
        <p:txBody>
          <a:bodyPr/>
          <a:lstStyle>
            <a:lvl1pPr>
              <a:defRPr>
                <a:solidFill>
                  <a:srgbClr val="FF85FF"/>
                </a:solidFill>
              </a:defRPr>
            </a:lvl1pPr>
          </a:lstStyle>
          <a:p>
            <a:r>
              <a:t>Goal ID Table</a:t>
            </a:r>
          </a:p>
        </p:txBody>
      </p:sp>
      <p:pic>
        <p:nvPicPr>
          <p:cNvPr id="2" name="WhatsApp Image 2025-02-28 at 00.36.02.jpeg" descr="WhatsApp Image 2025-02-28 at 00.36.02.jpeg">
            <a:extLst>
              <a:ext uri="{FF2B5EF4-FFF2-40B4-BE49-F238E27FC236}">
                <a16:creationId xmlns:a16="http://schemas.microsoft.com/office/drawing/2014/main" id="{BC89C30B-5D5D-6E18-0DA4-799578CC3E44}"/>
              </a:ext>
            </a:extLst>
          </p:cNvPr>
          <p:cNvPicPr>
            <a:picLocks noChangeAspect="1"/>
          </p:cNvPicPr>
          <p:nvPr/>
        </p:nvPicPr>
        <p:blipFill>
          <a:blip r:embed="rId3"/>
          <a:stretch>
            <a:fillRect/>
          </a:stretch>
        </p:blipFill>
        <p:spPr>
          <a:xfrm>
            <a:off x="0" y="2762201"/>
            <a:ext cx="14630400" cy="270519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WhatsApp Image 2025-02-28 at 00.36.50.jpeg" descr="WhatsApp Image 2025-02-28 at 00.36.50.jpeg"/>
          <p:cNvPicPr>
            <a:picLocks noChangeAspect="1"/>
          </p:cNvPicPr>
          <p:nvPr/>
        </p:nvPicPr>
        <p:blipFill>
          <a:blip r:embed="rId2"/>
          <a:stretch>
            <a:fillRect/>
          </a:stretch>
        </p:blipFill>
        <p:spPr>
          <a:xfrm>
            <a:off x="-38100" y="2837739"/>
            <a:ext cx="14630400" cy="2554122"/>
          </a:xfrm>
          <a:prstGeom prst="rect">
            <a:avLst/>
          </a:prstGeom>
          <a:ln w="12700">
            <a:miter lim="400000"/>
          </a:ln>
        </p:spPr>
      </p:pic>
      <p:sp>
        <p:nvSpPr>
          <p:cNvPr id="215" name="Nutrition Table"/>
          <p:cNvSpPr txBox="1">
            <a:spLocks noGrp="1"/>
          </p:cNvSpPr>
          <p:nvPr>
            <p:ph type="title" idx="4294967295"/>
          </p:nvPr>
        </p:nvSpPr>
        <p:spPr>
          <a:prstGeom prst="rect">
            <a:avLst/>
          </a:prstGeom>
          <a:ln w="7620">
            <a:solidFill>
              <a:srgbClr val="48367C"/>
            </a:solidFill>
            <a:round/>
          </a:ln>
        </p:spPr>
        <p:txBody>
          <a:bodyPr/>
          <a:lstStyle>
            <a:lvl1pPr>
              <a:defRPr>
                <a:solidFill>
                  <a:srgbClr val="FF85FF"/>
                </a:solidFill>
              </a:defRPr>
            </a:lvl1pPr>
          </a:lstStyle>
          <a:p>
            <a:r>
              <a:t>Nutrition Table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CD4012-51C2-A648-044D-9F053BE2A7AD}"/>
              </a:ext>
            </a:extLst>
          </p:cNvPr>
          <p:cNvPicPr>
            <a:picLocks noChangeAspect="1"/>
          </p:cNvPicPr>
          <p:nvPr/>
        </p:nvPicPr>
        <p:blipFill>
          <a:blip r:embed="rId2"/>
          <a:stretch>
            <a:fillRect/>
          </a:stretch>
        </p:blipFill>
        <p:spPr>
          <a:xfrm>
            <a:off x="3817341" y="2708631"/>
            <a:ext cx="6418659" cy="5235219"/>
          </a:xfrm>
          <a:prstGeom prst="rect">
            <a:avLst/>
          </a:prstGeom>
        </p:spPr>
      </p:pic>
      <p:sp>
        <p:nvSpPr>
          <p:cNvPr id="6" name="TextBox 5">
            <a:extLst>
              <a:ext uri="{FF2B5EF4-FFF2-40B4-BE49-F238E27FC236}">
                <a16:creationId xmlns:a16="http://schemas.microsoft.com/office/drawing/2014/main" id="{C4CB153D-7314-587C-3E81-A03C51F5509D}"/>
              </a:ext>
            </a:extLst>
          </p:cNvPr>
          <p:cNvSpPr txBox="1"/>
          <p:nvPr/>
        </p:nvSpPr>
        <p:spPr>
          <a:xfrm>
            <a:off x="5281127" y="746449"/>
            <a:ext cx="3779238"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DD37C9"/>
                </a:solidFill>
                <a:effectLst/>
                <a:uFillTx/>
                <a:latin typeface="+mj-lt"/>
                <a:ea typeface="+mj-ea"/>
                <a:cs typeface="+mj-cs"/>
                <a:sym typeface="Calibri"/>
              </a:rPr>
              <a:t>CREATING VIEWS</a:t>
            </a:r>
            <a:endParaRPr kumimoji="0" lang="en-IN" sz="4000" b="1" i="0" u="none" strike="noStrike" cap="none" spc="0" normalizeH="0" baseline="0" dirty="0">
              <a:ln>
                <a:noFill/>
              </a:ln>
              <a:solidFill>
                <a:srgbClr val="DD37C9"/>
              </a:solidFill>
              <a:effectLst/>
              <a:uFillTx/>
              <a:latin typeface="+mj-lt"/>
              <a:ea typeface="+mj-ea"/>
              <a:cs typeface="+mj-cs"/>
              <a:sym typeface="Calibri"/>
            </a:endParaRPr>
          </a:p>
        </p:txBody>
      </p:sp>
      <p:pic>
        <p:nvPicPr>
          <p:cNvPr id="8" name="Picture 7">
            <a:extLst>
              <a:ext uri="{FF2B5EF4-FFF2-40B4-BE49-F238E27FC236}">
                <a16:creationId xmlns:a16="http://schemas.microsoft.com/office/drawing/2014/main" id="{41AB5FB9-3559-4724-3B21-56BABB83AA52}"/>
              </a:ext>
            </a:extLst>
          </p:cNvPr>
          <p:cNvPicPr>
            <a:picLocks noChangeAspect="1"/>
          </p:cNvPicPr>
          <p:nvPr/>
        </p:nvPicPr>
        <p:blipFill>
          <a:blip r:embed="rId3"/>
          <a:stretch>
            <a:fillRect/>
          </a:stretch>
        </p:blipFill>
        <p:spPr>
          <a:xfrm>
            <a:off x="3817341" y="1876964"/>
            <a:ext cx="6418659" cy="831667"/>
          </a:xfrm>
          <a:prstGeom prst="rect">
            <a:avLst/>
          </a:prstGeom>
        </p:spPr>
      </p:pic>
      <p:pic>
        <p:nvPicPr>
          <p:cNvPr id="2" name="Picture 1">
            <a:extLst>
              <a:ext uri="{FF2B5EF4-FFF2-40B4-BE49-F238E27FC236}">
                <a16:creationId xmlns:a16="http://schemas.microsoft.com/office/drawing/2014/main" id="{CA414EF6-75DE-4C77-0E9A-678ECA4FBAD8}"/>
              </a:ext>
            </a:extLst>
          </p:cNvPr>
          <p:cNvPicPr>
            <a:picLocks noChangeAspect="1"/>
          </p:cNvPicPr>
          <p:nvPr/>
        </p:nvPicPr>
        <p:blipFill>
          <a:blip r:embed="rId3"/>
          <a:stretch>
            <a:fillRect/>
          </a:stretch>
        </p:blipFill>
        <p:spPr>
          <a:xfrm>
            <a:off x="3969741" y="2029364"/>
            <a:ext cx="6418659" cy="831667"/>
          </a:xfrm>
          <a:prstGeom prst="rect">
            <a:avLst/>
          </a:prstGeom>
        </p:spPr>
      </p:pic>
    </p:spTree>
    <p:extLst>
      <p:ext uri="{BB962C8B-B14F-4D97-AF65-F5344CB8AC3E}">
        <p14:creationId xmlns:p14="http://schemas.microsoft.com/office/powerpoint/2010/main" val="20482641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F0FA6-1EAB-2DC2-D395-476DBCCCE7C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FE6F76A-FFAB-0C62-B6B2-8ADC1F890A7C}"/>
              </a:ext>
            </a:extLst>
          </p:cNvPr>
          <p:cNvSpPr txBox="1"/>
          <p:nvPr/>
        </p:nvSpPr>
        <p:spPr>
          <a:xfrm>
            <a:off x="5220477" y="528650"/>
            <a:ext cx="418944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DD37C9"/>
                </a:solidFill>
                <a:effectLst/>
                <a:uFillTx/>
                <a:latin typeface="+mj-lt"/>
                <a:ea typeface="+mj-ea"/>
                <a:cs typeface="+mj-cs"/>
                <a:sym typeface="Calibri"/>
              </a:rPr>
              <a:t>SAMPLE OUTPUT</a:t>
            </a:r>
            <a:endParaRPr kumimoji="0" lang="en-IN" sz="3600" b="1" i="0" u="none" strike="noStrike" cap="none" spc="0" normalizeH="0" baseline="0" dirty="0">
              <a:ln>
                <a:noFill/>
              </a:ln>
              <a:solidFill>
                <a:srgbClr val="DD37C9"/>
              </a:solidFill>
              <a:effectLst/>
              <a:uFillTx/>
              <a:latin typeface="+mj-lt"/>
              <a:ea typeface="+mj-ea"/>
              <a:cs typeface="+mj-cs"/>
              <a:sym typeface="Calibri"/>
            </a:endParaRPr>
          </a:p>
        </p:txBody>
      </p:sp>
      <p:pic>
        <p:nvPicPr>
          <p:cNvPr id="10" name="Picture 9">
            <a:extLst>
              <a:ext uri="{FF2B5EF4-FFF2-40B4-BE49-F238E27FC236}">
                <a16:creationId xmlns:a16="http://schemas.microsoft.com/office/drawing/2014/main" id="{905E1E4C-4DD8-EF8E-6524-10896AED84FA}"/>
              </a:ext>
            </a:extLst>
          </p:cNvPr>
          <p:cNvPicPr>
            <a:picLocks noChangeAspect="1"/>
          </p:cNvPicPr>
          <p:nvPr/>
        </p:nvPicPr>
        <p:blipFill>
          <a:blip r:embed="rId2"/>
          <a:stretch>
            <a:fillRect/>
          </a:stretch>
        </p:blipFill>
        <p:spPr>
          <a:xfrm>
            <a:off x="4205833" y="1923744"/>
            <a:ext cx="5830114" cy="2191056"/>
          </a:xfrm>
          <a:prstGeom prst="rect">
            <a:avLst/>
          </a:prstGeom>
        </p:spPr>
      </p:pic>
      <p:pic>
        <p:nvPicPr>
          <p:cNvPr id="14" name="Picture 13">
            <a:extLst>
              <a:ext uri="{FF2B5EF4-FFF2-40B4-BE49-F238E27FC236}">
                <a16:creationId xmlns:a16="http://schemas.microsoft.com/office/drawing/2014/main" id="{79610F10-2E24-F66C-4147-A27628EFBDF5}"/>
              </a:ext>
            </a:extLst>
          </p:cNvPr>
          <p:cNvPicPr>
            <a:picLocks noChangeAspect="1"/>
          </p:cNvPicPr>
          <p:nvPr/>
        </p:nvPicPr>
        <p:blipFill>
          <a:blip r:embed="rId3"/>
          <a:stretch>
            <a:fillRect/>
          </a:stretch>
        </p:blipFill>
        <p:spPr>
          <a:xfrm>
            <a:off x="4205833" y="4863565"/>
            <a:ext cx="5947171" cy="1961301"/>
          </a:xfrm>
          <a:prstGeom prst="rect">
            <a:avLst/>
          </a:prstGeom>
        </p:spPr>
      </p:pic>
    </p:spTree>
    <p:extLst>
      <p:ext uri="{BB962C8B-B14F-4D97-AF65-F5344CB8AC3E}">
        <p14:creationId xmlns:p14="http://schemas.microsoft.com/office/powerpoint/2010/main" val="84428592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DA45C-C9EA-F3F2-72D9-3A991458C33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F4B2432-388D-78D9-5734-50193D7332A2}"/>
              </a:ext>
            </a:extLst>
          </p:cNvPr>
          <p:cNvPicPr>
            <a:picLocks noChangeAspect="1"/>
          </p:cNvPicPr>
          <p:nvPr/>
        </p:nvPicPr>
        <p:blipFill>
          <a:blip r:embed="rId2"/>
          <a:stretch>
            <a:fillRect/>
          </a:stretch>
        </p:blipFill>
        <p:spPr>
          <a:xfrm>
            <a:off x="4495406" y="999116"/>
            <a:ext cx="5639587" cy="7230484"/>
          </a:xfrm>
          <a:prstGeom prst="rect">
            <a:avLst/>
          </a:prstGeom>
        </p:spPr>
      </p:pic>
      <p:sp>
        <p:nvSpPr>
          <p:cNvPr id="6" name="TextBox 5">
            <a:extLst>
              <a:ext uri="{FF2B5EF4-FFF2-40B4-BE49-F238E27FC236}">
                <a16:creationId xmlns:a16="http://schemas.microsoft.com/office/drawing/2014/main" id="{F211C709-A6F0-0F96-43D8-A8C50DD763E3}"/>
              </a:ext>
            </a:extLst>
          </p:cNvPr>
          <p:cNvSpPr txBox="1"/>
          <p:nvPr/>
        </p:nvSpPr>
        <p:spPr>
          <a:xfrm>
            <a:off x="5220476" y="220040"/>
            <a:ext cx="418944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3600" b="1" i="0" u="none" strike="noStrike" cap="none" spc="0" normalizeH="0" baseline="0" dirty="0">
                <a:ln>
                  <a:noFill/>
                </a:ln>
                <a:solidFill>
                  <a:srgbClr val="DD37C9"/>
                </a:solidFill>
                <a:effectLst/>
                <a:uFillTx/>
                <a:latin typeface="+mj-lt"/>
                <a:ea typeface="+mj-ea"/>
                <a:cs typeface="+mj-cs"/>
                <a:sym typeface="Calibri"/>
              </a:rPr>
              <a:t>CREATING TRIGGERS</a:t>
            </a:r>
            <a:endParaRPr kumimoji="0" lang="en-IN" sz="3600" b="1" i="0" u="none" strike="noStrike" cap="none" spc="0" normalizeH="0" baseline="0" dirty="0">
              <a:ln>
                <a:noFill/>
              </a:ln>
              <a:solidFill>
                <a:srgbClr val="DD37C9"/>
              </a:solidFill>
              <a:effectLst/>
              <a:uFillTx/>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IN"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0411013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148" name="Text 0"/>
          <p:cNvSpPr txBox="1"/>
          <p:nvPr/>
        </p:nvSpPr>
        <p:spPr>
          <a:xfrm>
            <a:off x="8113227" y="3391137"/>
            <a:ext cx="3890227" cy="7236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5800"/>
              </a:lnSpc>
              <a:defRPr sz="4600" b="1" spc="-93">
                <a:solidFill>
                  <a:srgbClr val="FF8AAF"/>
                </a:solidFill>
                <a:latin typeface="Petrona Bold"/>
                <a:ea typeface="Petrona Bold"/>
                <a:cs typeface="Petrona Bold"/>
                <a:sym typeface="Petrona Bold"/>
              </a:defRPr>
            </a:lvl1pPr>
          </a:lstStyle>
          <a:p>
            <a:r>
              <a:t>1. Introduction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B5F602-B0F4-78B5-5C54-87748E196192}"/>
              </a:ext>
            </a:extLst>
          </p:cNvPr>
          <p:cNvPicPr>
            <a:picLocks noChangeAspect="1"/>
          </p:cNvPicPr>
          <p:nvPr/>
        </p:nvPicPr>
        <p:blipFill>
          <a:blip r:embed="rId2"/>
          <a:stretch>
            <a:fillRect/>
          </a:stretch>
        </p:blipFill>
        <p:spPr>
          <a:xfrm>
            <a:off x="2947278" y="1565104"/>
            <a:ext cx="8735844" cy="2549696"/>
          </a:xfrm>
          <a:prstGeom prst="rect">
            <a:avLst/>
          </a:prstGeom>
        </p:spPr>
      </p:pic>
      <p:sp>
        <p:nvSpPr>
          <p:cNvPr id="4" name="TextBox 3">
            <a:extLst>
              <a:ext uri="{FF2B5EF4-FFF2-40B4-BE49-F238E27FC236}">
                <a16:creationId xmlns:a16="http://schemas.microsoft.com/office/drawing/2014/main" id="{96930718-B6BE-7AC8-71DF-8A5D24357721}"/>
              </a:ext>
            </a:extLst>
          </p:cNvPr>
          <p:cNvSpPr txBox="1"/>
          <p:nvPr/>
        </p:nvSpPr>
        <p:spPr>
          <a:xfrm>
            <a:off x="4346759" y="662940"/>
            <a:ext cx="616611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DD37C9"/>
                </a:solidFill>
                <a:effectLst/>
                <a:uFillTx/>
                <a:latin typeface="+mj-lt"/>
                <a:ea typeface="+mj-ea"/>
                <a:cs typeface="+mj-cs"/>
                <a:sym typeface="Calibri"/>
              </a:rPr>
              <a:t>SAMPLE OUTPUT FOR TRIGGER </a:t>
            </a:r>
            <a:endParaRPr kumimoji="0" lang="en-IN" sz="3600" b="1" i="0" u="none" strike="noStrike" cap="none" spc="0" normalizeH="0" baseline="0" dirty="0">
              <a:ln>
                <a:noFill/>
              </a:ln>
              <a:solidFill>
                <a:srgbClr val="DD37C9"/>
              </a:solidFill>
              <a:effectLst/>
              <a:uFillTx/>
              <a:latin typeface="+mj-lt"/>
              <a:ea typeface="+mj-ea"/>
              <a:cs typeface="+mj-cs"/>
              <a:sym typeface="Calibri"/>
            </a:endParaRPr>
          </a:p>
        </p:txBody>
      </p:sp>
      <p:pic>
        <p:nvPicPr>
          <p:cNvPr id="8" name="Picture 7">
            <a:extLst>
              <a:ext uri="{FF2B5EF4-FFF2-40B4-BE49-F238E27FC236}">
                <a16:creationId xmlns:a16="http://schemas.microsoft.com/office/drawing/2014/main" id="{5CE689DE-52E6-8996-3D9A-34FE4AC46A29}"/>
              </a:ext>
            </a:extLst>
          </p:cNvPr>
          <p:cNvPicPr>
            <a:picLocks noChangeAspect="1"/>
          </p:cNvPicPr>
          <p:nvPr/>
        </p:nvPicPr>
        <p:blipFill>
          <a:blip r:embed="rId3"/>
          <a:stretch>
            <a:fillRect/>
          </a:stretch>
        </p:blipFill>
        <p:spPr>
          <a:xfrm>
            <a:off x="2947278" y="4286250"/>
            <a:ext cx="8731926" cy="3474720"/>
          </a:xfrm>
          <a:prstGeom prst="rect">
            <a:avLst/>
          </a:prstGeom>
        </p:spPr>
      </p:pic>
    </p:spTree>
    <p:extLst>
      <p:ext uri="{BB962C8B-B14F-4D97-AF65-F5344CB8AC3E}">
        <p14:creationId xmlns:p14="http://schemas.microsoft.com/office/powerpoint/2010/main" val="182345709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770A3-7939-1810-490E-918FC4DC00E4}"/>
              </a:ext>
            </a:extLst>
          </p:cNvPr>
          <p:cNvPicPr>
            <a:picLocks noChangeAspect="1"/>
          </p:cNvPicPr>
          <p:nvPr/>
        </p:nvPicPr>
        <p:blipFill>
          <a:blip r:embed="rId2"/>
          <a:stretch>
            <a:fillRect/>
          </a:stretch>
        </p:blipFill>
        <p:spPr>
          <a:xfrm>
            <a:off x="3538010" y="1151537"/>
            <a:ext cx="7554379" cy="7078063"/>
          </a:xfrm>
          <a:prstGeom prst="rect">
            <a:avLst/>
          </a:prstGeom>
        </p:spPr>
      </p:pic>
      <p:sp>
        <p:nvSpPr>
          <p:cNvPr id="4" name="TextBox 3">
            <a:extLst>
              <a:ext uri="{FF2B5EF4-FFF2-40B4-BE49-F238E27FC236}">
                <a16:creationId xmlns:a16="http://schemas.microsoft.com/office/drawing/2014/main" id="{1F7C7603-F481-0532-E0AC-BB31FD47A442}"/>
              </a:ext>
            </a:extLst>
          </p:cNvPr>
          <p:cNvSpPr txBox="1"/>
          <p:nvPr/>
        </p:nvSpPr>
        <p:spPr>
          <a:xfrm>
            <a:off x="3574948" y="224635"/>
            <a:ext cx="741805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en-US" sz="3600" b="1" i="0" u="none" strike="noStrike" cap="none" spc="0" normalizeH="0" baseline="0" dirty="0">
                <a:ln>
                  <a:noFill/>
                </a:ln>
                <a:solidFill>
                  <a:srgbClr val="DD37C9"/>
                </a:solidFill>
                <a:effectLst/>
                <a:uFillTx/>
                <a:latin typeface="+mj-lt"/>
                <a:ea typeface="+mj-ea"/>
                <a:cs typeface="+mj-cs"/>
                <a:sym typeface="Calibri"/>
              </a:rPr>
              <a:t>CREATING PROCEDURES AND CURSOR</a:t>
            </a:r>
            <a:endParaRPr kumimoji="0" lang="en-IN"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6314027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D801B9-B41F-4127-6AF0-C78BA8792727}"/>
              </a:ext>
            </a:extLst>
          </p:cNvPr>
          <p:cNvPicPr>
            <a:picLocks noChangeAspect="1"/>
          </p:cNvPicPr>
          <p:nvPr/>
        </p:nvPicPr>
        <p:blipFill>
          <a:blip r:embed="rId2"/>
          <a:stretch>
            <a:fillRect/>
          </a:stretch>
        </p:blipFill>
        <p:spPr>
          <a:xfrm>
            <a:off x="4489862" y="2530697"/>
            <a:ext cx="5008069" cy="2144173"/>
          </a:xfrm>
          <a:prstGeom prst="rect">
            <a:avLst/>
          </a:prstGeom>
        </p:spPr>
      </p:pic>
      <p:sp>
        <p:nvSpPr>
          <p:cNvPr id="4" name="TextBox 3">
            <a:extLst>
              <a:ext uri="{FF2B5EF4-FFF2-40B4-BE49-F238E27FC236}">
                <a16:creationId xmlns:a16="http://schemas.microsoft.com/office/drawing/2014/main" id="{A2E97BDE-F71E-E8B7-49E6-EBA5368B88E7}"/>
              </a:ext>
            </a:extLst>
          </p:cNvPr>
          <p:cNvSpPr txBox="1"/>
          <p:nvPr/>
        </p:nvSpPr>
        <p:spPr>
          <a:xfrm>
            <a:off x="3937635" y="499110"/>
            <a:ext cx="675513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DD37C9"/>
                </a:solidFill>
                <a:effectLst/>
                <a:uFillTx/>
                <a:latin typeface="+mj-lt"/>
                <a:ea typeface="+mj-ea"/>
                <a:cs typeface="+mj-cs"/>
                <a:sym typeface="Calibri"/>
              </a:rPr>
              <a:t>SAMPLE OUTPUT FOR CURSORS</a:t>
            </a:r>
            <a:endParaRPr kumimoji="0" lang="en-IN" sz="3600" b="1" i="0" u="none" strike="noStrike" cap="none" spc="0" normalizeH="0" baseline="0" dirty="0">
              <a:ln>
                <a:noFill/>
              </a:ln>
              <a:solidFill>
                <a:srgbClr val="DD37C9"/>
              </a:solidFill>
              <a:effectLst/>
              <a:uFillTx/>
              <a:latin typeface="+mj-lt"/>
              <a:ea typeface="+mj-ea"/>
              <a:cs typeface="+mj-cs"/>
              <a:sym typeface="Calibri"/>
            </a:endParaRPr>
          </a:p>
        </p:txBody>
      </p:sp>
    </p:spTree>
    <p:extLst>
      <p:ext uri="{BB962C8B-B14F-4D97-AF65-F5344CB8AC3E}">
        <p14:creationId xmlns:p14="http://schemas.microsoft.com/office/powerpoint/2010/main" val="139479424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70CCE-FF18-1217-9164-D64D5D4FB46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9119119-C7BC-2860-97C0-7F92798BE211}"/>
              </a:ext>
            </a:extLst>
          </p:cNvPr>
          <p:cNvSpPr txBox="1"/>
          <p:nvPr/>
        </p:nvSpPr>
        <p:spPr>
          <a:xfrm>
            <a:off x="3257550" y="629335"/>
            <a:ext cx="417195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3600" b="1" i="0" u="none" strike="noStrike" cap="none" spc="0" normalizeH="0" baseline="0" dirty="0">
              <a:ln>
                <a:noFill/>
              </a:ln>
              <a:solidFill>
                <a:srgbClr val="DD37C9"/>
              </a:solidFill>
              <a:effectLst/>
              <a:uFillTx/>
              <a:latin typeface="+mj-lt"/>
              <a:ea typeface="+mj-ea"/>
              <a:cs typeface="+mj-cs"/>
              <a:sym typeface="Calibri"/>
            </a:endParaRPr>
          </a:p>
        </p:txBody>
      </p:sp>
      <p:sp>
        <p:nvSpPr>
          <p:cNvPr id="6" name="Rectangle 5">
            <a:extLst>
              <a:ext uri="{FF2B5EF4-FFF2-40B4-BE49-F238E27FC236}">
                <a16:creationId xmlns:a16="http://schemas.microsoft.com/office/drawing/2014/main" id="{2FA7FD41-687F-4538-E31D-794D8C972DF5}"/>
              </a:ext>
            </a:extLst>
          </p:cNvPr>
          <p:cNvSpPr/>
          <p:nvPr/>
        </p:nvSpPr>
        <p:spPr>
          <a:xfrm>
            <a:off x="6227087" y="349186"/>
            <a:ext cx="2404826"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rgbClr val="FFC000"/>
                </a:solidFill>
              </a:rPr>
              <a:t>PITFALL</a:t>
            </a:r>
          </a:p>
        </p:txBody>
      </p:sp>
      <p:sp>
        <p:nvSpPr>
          <p:cNvPr id="2" name="Rectangle 1">
            <a:extLst>
              <a:ext uri="{FF2B5EF4-FFF2-40B4-BE49-F238E27FC236}">
                <a16:creationId xmlns:a16="http://schemas.microsoft.com/office/drawing/2014/main" id="{A071AFA0-54C8-477C-074A-F28ADB3D774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8" name="Diagram 7">
            <a:extLst>
              <a:ext uri="{FF2B5EF4-FFF2-40B4-BE49-F238E27FC236}">
                <a16:creationId xmlns:a16="http://schemas.microsoft.com/office/drawing/2014/main" id="{9D0CA2D5-DF9C-0245-A460-8F595A3E13ED}"/>
              </a:ext>
            </a:extLst>
          </p:cNvPr>
          <p:cNvGraphicFramePr/>
          <p:nvPr>
            <p:extLst>
              <p:ext uri="{D42A27DB-BD31-4B8C-83A1-F6EECF244321}">
                <p14:modId xmlns:p14="http://schemas.microsoft.com/office/powerpoint/2010/main" val="602571071"/>
              </p:ext>
            </p:extLst>
          </p:nvPr>
        </p:nvGraphicFramePr>
        <p:xfrm>
          <a:off x="1633850" y="1463382"/>
          <a:ext cx="12996550" cy="60114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0" name="Straight Arrow Connector 9">
            <a:extLst>
              <a:ext uri="{FF2B5EF4-FFF2-40B4-BE49-F238E27FC236}">
                <a16:creationId xmlns:a16="http://schemas.microsoft.com/office/drawing/2014/main" id="{7A418403-21D1-5C4A-18D0-4E44E3F8D867}"/>
              </a:ext>
            </a:extLst>
          </p:cNvPr>
          <p:cNvCxnSpPr>
            <a:cxnSpLocks/>
          </p:cNvCxnSpPr>
          <p:nvPr/>
        </p:nvCxnSpPr>
        <p:spPr>
          <a:xfrm>
            <a:off x="4646295" y="2057400"/>
            <a:ext cx="697230"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E5D581C9-A816-2D0B-BE0E-7D3838690B08}"/>
              </a:ext>
            </a:extLst>
          </p:cNvPr>
          <p:cNvCxnSpPr>
            <a:cxnSpLocks/>
          </p:cNvCxnSpPr>
          <p:nvPr/>
        </p:nvCxnSpPr>
        <p:spPr>
          <a:xfrm>
            <a:off x="4690110" y="3192780"/>
            <a:ext cx="697230"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66393E7C-36C5-3B77-4B6F-EB130F7F6E79}"/>
              </a:ext>
            </a:extLst>
          </p:cNvPr>
          <p:cNvCxnSpPr>
            <a:cxnSpLocks/>
          </p:cNvCxnSpPr>
          <p:nvPr/>
        </p:nvCxnSpPr>
        <p:spPr>
          <a:xfrm>
            <a:off x="4716780" y="4362450"/>
            <a:ext cx="697230"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FAE7A2E9-2444-74A1-D8E6-31D3A6A54BD6}"/>
              </a:ext>
            </a:extLst>
          </p:cNvPr>
          <p:cNvCxnSpPr>
            <a:cxnSpLocks/>
          </p:cNvCxnSpPr>
          <p:nvPr/>
        </p:nvCxnSpPr>
        <p:spPr>
          <a:xfrm>
            <a:off x="4716780" y="5612130"/>
            <a:ext cx="697230"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E8DA0CD-8685-B6C8-06AC-39A742C23A5F}"/>
              </a:ext>
            </a:extLst>
          </p:cNvPr>
          <p:cNvCxnSpPr>
            <a:cxnSpLocks/>
          </p:cNvCxnSpPr>
          <p:nvPr/>
        </p:nvCxnSpPr>
        <p:spPr>
          <a:xfrm>
            <a:off x="4690110" y="6896100"/>
            <a:ext cx="697230"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899476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B948C3-572F-5C13-6B1B-159F7E9A2BF5}"/>
              </a:ext>
            </a:extLst>
          </p:cNvPr>
          <p:cNvSpPr txBox="1"/>
          <p:nvPr/>
        </p:nvSpPr>
        <p:spPr>
          <a:xfrm>
            <a:off x="3257550" y="629335"/>
            <a:ext cx="417195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3600" b="1" i="0" u="none" strike="noStrike" cap="none" spc="0" normalizeH="0" baseline="0" dirty="0">
              <a:ln>
                <a:noFill/>
              </a:ln>
              <a:solidFill>
                <a:srgbClr val="DD37C9"/>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2D6D2C19-4645-F5AB-0F7E-595B3436172E}"/>
              </a:ext>
            </a:extLst>
          </p:cNvPr>
          <p:cNvSpPr/>
          <p:nvPr/>
        </p:nvSpPr>
        <p:spPr>
          <a:xfrm>
            <a:off x="557212" y="1255748"/>
            <a:ext cx="13515975" cy="634451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C99B49FB-8886-A9BD-57AB-16D868BBAD01}"/>
              </a:ext>
            </a:extLst>
          </p:cNvPr>
          <p:cNvSpPr txBox="1"/>
          <p:nvPr/>
        </p:nvSpPr>
        <p:spPr>
          <a:xfrm>
            <a:off x="847725" y="1552665"/>
            <a:ext cx="12306300" cy="2123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buNone/>
            </a:pPr>
            <a:r>
              <a:rPr lang="en-US" sz="3200" b="1" dirty="0">
                <a:solidFill>
                  <a:srgbClr val="FF99CC"/>
                </a:solidFill>
              </a:rPr>
              <a:t>Functional Dependency</a:t>
            </a:r>
          </a:p>
          <a:p>
            <a:r>
              <a:rPr lang="en-US" sz="3200" dirty="0">
                <a:solidFill>
                  <a:schemeClr val="bg2">
                    <a:lumMod val="20000"/>
                    <a:lumOff val="80000"/>
                  </a:schemeClr>
                </a:solidFill>
              </a:rPr>
              <a:t>When one column </a:t>
            </a:r>
            <a:r>
              <a:rPr lang="en-US" sz="3200" b="1" dirty="0">
                <a:solidFill>
                  <a:schemeClr val="bg2">
                    <a:lumMod val="20000"/>
                    <a:lumOff val="80000"/>
                  </a:schemeClr>
                </a:solidFill>
              </a:rPr>
              <a:t>uniquely determines</a:t>
            </a:r>
            <a:r>
              <a:rPr lang="en-US" sz="3200" dirty="0">
                <a:solidFill>
                  <a:schemeClr val="bg2">
                    <a:lumMod val="20000"/>
                    <a:lumOff val="80000"/>
                  </a:schemeClr>
                </a:solidFill>
              </a:rPr>
              <a:t> another column.</a:t>
            </a:r>
          </a:p>
          <a:p>
            <a:endParaRPr lang="en-US" sz="3200" b="1" i="1" dirty="0">
              <a:solidFill>
                <a:schemeClr val="bg2">
                  <a:lumMod val="20000"/>
                  <a:lumOff val="80000"/>
                </a:schemeClr>
              </a:solidFill>
            </a:endParaRPr>
          </a:p>
          <a:p>
            <a:endParaRPr lang="en-US" dirty="0"/>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sp>
        <p:nvSpPr>
          <p:cNvPr id="6" name="Rectangle 5">
            <a:extLst>
              <a:ext uri="{FF2B5EF4-FFF2-40B4-BE49-F238E27FC236}">
                <a16:creationId xmlns:a16="http://schemas.microsoft.com/office/drawing/2014/main" id="{6C302743-71E2-4C74-4217-228E1150AB52}"/>
              </a:ext>
            </a:extLst>
          </p:cNvPr>
          <p:cNvSpPr/>
          <p:nvPr/>
        </p:nvSpPr>
        <p:spPr>
          <a:xfrm>
            <a:off x="5475243" y="352334"/>
            <a:ext cx="407996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rPr>
              <a:t>DEPENDENCY</a:t>
            </a:r>
          </a:p>
        </p:txBody>
      </p:sp>
      <p:graphicFrame>
        <p:nvGraphicFramePr>
          <p:cNvPr id="14" name="Table 13">
            <a:extLst>
              <a:ext uri="{FF2B5EF4-FFF2-40B4-BE49-F238E27FC236}">
                <a16:creationId xmlns:a16="http://schemas.microsoft.com/office/drawing/2014/main" id="{7ACCFD30-90E9-1110-2081-E59DCDB3897C}"/>
              </a:ext>
            </a:extLst>
          </p:cNvPr>
          <p:cNvGraphicFramePr>
            <a:graphicFrameLocks noGrp="1"/>
          </p:cNvGraphicFramePr>
          <p:nvPr>
            <p:extLst>
              <p:ext uri="{D42A27DB-BD31-4B8C-83A1-F6EECF244321}">
                <p14:modId xmlns:p14="http://schemas.microsoft.com/office/powerpoint/2010/main" val="1390097127"/>
              </p:ext>
            </p:extLst>
          </p:nvPr>
        </p:nvGraphicFramePr>
        <p:xfrm>
          <a:off x="847723" y="2777227"/>
          <a:ext cx="12934952" cy="4648200"/>
        </p:xfrm>
        <a:graphic>
          <a:graphicData uri="http://schemas.openxmlformats.org/drawingml/2006/table">
            <a:tbl>
              <a:tblPr firstRow="1" bandRow="1">
                <a:tableStyleId>{5940675A-B579-460E-94D1-54222C63F5DA}</a:tableStyleId>
              </a:tblPr>
              <a:tblGrid>
                <a:gridCol w="6467476">
                  <a:extLst>
                    <a:ext uri="{9D8B030D-6E8A-4147-A177-3AD203B41FA5}">
                      <a16:colId xmlns:a16="http://schemas.microsoft.com/office/drawing/2014/main" val="4125135945"/>
                    </a:ext>
                  </a:extLst>
                </a:gridCol>
                <a:gridCol w="6467476">
                  <a:extLst>
                    <a:ext uri="{9D8B030D-6E8A-4147-A177-3AD203B41FA5}">
                      <a16:colId xmlns:a16="http://schemas.microsoft.com/office/drawing/2014/main" val="1985848276"/>
                    </a:ext>
                  </a:extLst>
                </a:gridCol>
              </a:tblGrid>
              <a:tr h="4394026">
                <a:tc>
                  <a:txBody>
                    <a:bodyPr/>
                    <a:lstStyle/>
                    <a:p>
                      <a:pPr algn="l"/>
                      <a:r>
                        <a:rPr lang="en-IN" sz="2500" b="1" dirty="0">
                          <a:solidFill>
                            <a:srgbClr val="FF99CC"/>
                          </a:solidFill>
                        </a:rPr>
                        <a:t>User Table</a:t>
                      </a:r>
                    </a:p>
                    <a:p>
                      <a:pPr algn="l"/>
                      <a:r>
                        <a:rPr lang="en-IN" sz="2500" b="1" i="1" dirty="0">
                          <a:solidFill>
                            <a:schemeClr val="tx2">
                              <a:lumMod val="20000"/>
                              <a:lumOff val="80000"/>
                            </a:schemeClr>
                          </a:solidFill>
                        </a:rPr>
                        <a:t>UserID →</a:t>
                      </a:r>
                      <a:r>
                        <a:rPr lang="en-IN" sz="2500" b="1" i="1" dirty="0">
                          <a:solidFill>
                            <a:schemeClr val="accent1">
                              <a:lumMod val="60000"/>
                              <a:lumOff val="40000"/>
                            </a:schemeClr>
                          </a:solidFill>
                        </a:rPr>
                        <a:t> Name, Age, Gender, Height, Weight, Email, Password</a:t>
                      </a:r>
                    </a:p>
                    <a:p>
                      <a:pPr algn="l"/>
                      <a:r>
                        <a:rPr lang="en-IN" sz="2500" dirty="0">
                          <a:solidFill>
                            <a:schemeClr val="tx2">
                              <a:lumMod val="20000"/>
                              <a:lumOff val="80000"/>
                            </a:schemeClr>
                          </a:solidFill>
                        </a:rPr>
                        <a:t>(Each attribute is uniquely identified by UserID)</a:t>
                      </a:r>
                    </a:p>
                    <a:p>
                      <a:pPr algn="l"/>
                      <a:endParaRPr lang="en-IN" sz="2500" dirty="0">
                        <a:solidFill>
                          <a:schemeClr val="tx2">
                            <a:lumMod val="20000"/>
                            <a:lumOff val="80000"/>
                          </a:schemeClr>
                        </a:solidFill>
                      </a:endParaRPr>
                    </a:p>
                    <a:p>
                      <a:pPr algn="l"/>
                      <a:r>
                        <a:rPr lang="en-IN" sz="2500" b="1" dirty="0">
                          <a:solidFill>
                            <a:srgbClr val="FF99CC"/>
                          </a:solidFill>
                        </a:rPr>
                        <a:t>Goal Table</a:t>
                      </a:r>
                    </a:p>
                    <a:p>
                      <a:pPr algn="l"/>
                      <a:r>
                        <a:rPr lang="en-IN" sz="2500" b="1" i="1" dirty="0">
                          <a:solidFill>
                            <a:schemeClr val="tx2">
                              <a:lumMod val="20000"/>
                              <a:lumOff val="80000"/>
                            </a:schemeClr>
                          </a:solidFill>
                        </a:rPr>
                        <a:t>GoalID → </a:t>
                      </a:r>
                      <a:r>
                        <a:rPr lang="en-IN" sz="2500" b="1" i="1" dirty="0">
                          <a:solidFill>
                            <a:schemeClr val="accent1">
                              <a:lumMod val="40000"/>
                              <a:lumOff val="60000"/>
                            </a:schemeClr>
                          </a:solidFill>
                        </a:rPr>
                        <a:t>UserID, GoalType, TargetValue, Deadline, Progress</a:t>
                      </a:r>
                    </a:p>
                    <a:p>
                      <a:pPr algn="l"/>
                      <a:r>
                        <a:rPr lang="en-IN" sz="2500" dirty="0">
                          <a:solidFill>
                            <a:schemeClr val="tx2">
                              <a:lumMod val="20000"/>
                              <a:lumOff val="80000"/>
                            </a:schemeClr>
                          </a:solidFill>
                        </a:rPr>
                        <a:t>No transitive dependencies (e.g., Progress doesn’t depend on GoalType</a:t>
                      </a:r>
                      <a:r>
                        <a:rPr lang="en-IN" sz="2500" dirty="0"/>
                        <a:t>)</a:t>
                      </a:r>
                    </a:p>
                    <a:p>
                      <a:endParaRPr lang="en-IN" sz="2400" dirty="0"/>
                    </a:p>
                  </a:txBody>
                  <a:tcPr/>
                </a:tc>
                <a:tc>
                  <a:txBody>
                    <a:bodyPr/>
                    <a:lstStyle/>
                    <a:p>
                      <a:pPr algn="l"/>
                      <a:r>
                        <a:rPr lang="en-IN" sz="2500" b="1" dirty="0">
                          <a:solidFill>
                            <a:srgbClr val="FF99CC"/>
                          </a:solidFill>
                        </a:rPr>
                        <a:t>Activity Table</a:t>
                      </a:r>
                    </a:p>
                    <a:p>
                      <a:pPr algn="l"/>
                      <a:r>
                        <a:rPr lang="en-IN" sz="2500" b="1" i="1" dirty="0">
                          <a:solidFill>
                            <a:schemeClr val="tx2">
                              <a:lumMod val="20000"/>
                              <a:lumOff val="80000"/>
                            </a:schemeClr>
                          </a:solidFill>
                        </a:rPr>
                        <a:t>ActivityID</a:t>
                      </a:r>
                      <a:r>
                        <a:rPr lang="en-IN" sz="2500" b="1" i="1" dirty="0">
                          <a:solidFill>
                            <a:schemeClr val="accent1">
                              <a:lumMod val="40000"/>
                              <a:lumOff val="60000"/>
                            </a:schemeClr>
                          </a:solidFill>
                        </a:rPr>
                        <a:t> </a:t>
                      </a:r>
                      <a:r>
                        <a:rPr lang="en-IN" sz="2500" b="1" i="1" dirty="0">
                          <a:solidFill>
                            <a:schemeClr val="tx2">
                              <a:lumMod val="20000"/>
                              <a:lumOff val="80000"/>
                            </a:schemeClr>
                          </a:solidFill>
                        </a:rPr>
                        <a:t>→</a:t>
                      </a:r>
                      <a:r>
                        <a:rPr lang="en-IN" sz="2500" b="1" i="1" dirty="0">
                          <a:solidFill>
                            <a:schemeClr val="accent1">
                              <a:lumMod val="40000"/>
                              <a:lumOff val="60000"/>
                            </a:schemeClr>
                          </a:solidFill>
                        </a:rPr>
                        <a:t> UserID, Type, Duration, Distance, CaloriesBurned, Date, GoalID</a:t>
                      </a:r>
                    </a:p>
                    <a:p>
                      <a:pPr algn="l"/>
                      <a:r>
                        <a:rPr lang="en-IN" sz="2500" b="0" dirty="0">
                          <a:solidFill>
                            <a:schemeClr val="tx2">
                              <a:lumMod val="20000"/>
                              <a:lumOff val="80000"/>
                            </a:schemeClr>
                          </a:solidFill>
                        </a:rPr>
                        <a:t>Fully functionally dependent on the primary key ActivityID</a:t>
                      </a:r>
                    </a:p>
                    <a:p>
                      <a:pPr algn="l"/>
                      <a:endParaRPr lang="en-IN" sz="2500" b="1" dirty="0">
                        <a:solidFill>
                          <a:schemeClr val="accent1">
                            <a:lumMod val="40000"/>
                            <a:lumOff val="60000"/>
                          </a:schemeClr>
                        </a:solidFill>
                      </a:endParaRPr>
                    </a:p>
                    <a:p>
                      <a:pPr algn="l"/>
                      <a:r>
                        <a:rPr lang="en-IN" sz="2500" b="1" dirty="0">
                          <a:solidFill>
                            <a:srgbClr val="FF99CC"/>
                          </a:solidFill>
                        </a:rPr>
                        <a:t>Nutrition Table</a:t>
                      </a:r>
                    </a:p>
                    <a:p>
                      <a:pPr algn="l"/>
                      <a:r>
                        <a:rPr lang="en-IN" sz="2500" b="1" i="1" dirty="0">
                          <a:solidFill>
                            <a:schemeClr val="tx2">
                              <a:lumMod val="20000"/>
                              <a:lumOff val="80000"/>
                            </a:schemeClr>
                          </a:solidFill>
                        </a:rPr>
                        <a:t>NutritionID → </a:t>
                      </a:r>
                      <a:r>
                        <a:rPr lang="en-IN" sz="2500" b="1" i="1" dirty="0">
                          <a:solidFill>
                            <a:schemeClr val="accent1">
                              <a:lumMod val="40000"/>
                              <a:lumOff val="60000"/>
                            </a:schemeClr>
                          </a:solidFill>
                        </a:rPr>
                        <a:t>UserID, MealType, FoodItem, Quantity, Calories, Date</a:t>
                      </a:r>
                    </a:p>
                    <a:p>
                      <a:pPr algn="l"/>
                      <a:r>
                        <a:rPr lang="en-IN" sz="2500" b="0" dirty="0">
                          <a:solidFill>
                            <a:schemeClr val="tx2">
                              <a:lumMod val="20000"/>
                              <a:lumOff val="80000"/>
                            </a:schemeClr>
                          </a:solidFill>
                        </a:rPr>
                        <a:t>All attributes depend only on NutritionID, with no indirect dependency</a:t>
                      </a:r>
                    </a:p>
                    <a:p>
                      <a:endParaRPr lang="en-IN" sz="2400" dirty="0"/>
                    </a:p>
                  </a:txBody>
                  <a:tcPr/>
                </a:tc>
                <a:extLst>
                  <a:ext uri="{0D108BD9-81ED-4DB2-BD59-A6C34878D82A}">
                    <a16:rowId xmlns:a16="http://schemas.microsoft.com/office/drawing/2014/main" val="1084048701"/>
                  </a:ext>
                </a:extLst>
              </a:tr>
            </a:tbl>
          </a:graphicData>
        </a:graphic>
      </p:graphicFrame>
    </p:spTree>
    <p:extLst>
      <p:ext uri="{BB962C8B-B14F-4D97-AF65-F5344CB8AC3E}">
        <p14:creationId xmlns:p14="http://schemas.microsoft.com/office/powerpoint/2010/main" val="25170059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B75FE-790D-65B7-81FC-5E88A058494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6DB75E-B2B5-EAC0-D64F-414DAD40DA49}"/>
              </a:ext>
            </a:extLst>
          </p:cNvPr>
          <p:cNvSpPr txBox="1"/>
          <p:nvPr/>
        </p:nvSpPr>
        <p:spPr>
          <a:xfrm>
            <a:off x="3257550" y="629335"/>
            <a:ext cx="417195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3600" b="1" i="0" u="none" strike="noStrike" cap="none" spc="0" normalizeH="0" baseline="0" dirty="0">
              <a:ln>
                <a:noFill/>
              </a:ln>
              <a:solidFill>
                <a:srgbClr val="DD37C9"/>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AD5DB-7F70-E5F5-036C-37FFFE43B6CF}"/>
              </a:ext>
            </a:extLst>
          </p:cNvPr>
          <p:cNvSpPr/>
          <p:nvPr/>
        </p:nvSpPr>
        <p:spPr>
          <a:xfrm>
            <a:off x="971550" y="1809750"/>
            <a:ext cx="12915900" cy="54673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8BD9EDBF-5788-F528-B4CD-2A94C7536839}"/>
              </a:ext>
            </a:extLst>
          </p:cNvPr>
          <p:cNvSpPr txBox="1"/>
          <p:nvPr/>
        </p:nvSpPr>
        <p:spPr>
          <a:xfrm>
            <a:off x="1352550" y="2198789"/>
            <a:ext cx="12306300" cy="60631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buNone/>
            </a:pPr>
            <a:r>
              <a:rPr lang="en-US" sz="3200" b="1" dirty="0">
                <a:solidFill>
                  <a:srgbClr val="FF99CC"/>
                </a:solidFill>
              </a:rPr>
              <a:t>Transitive Dependency</a:t>
            </a:r>
          </a:p>
          <a:p>
            <a:r>
              <a:rPr lang="en-US" sz="3200" dirty="0">
                <a:solidFill>
                  <a:schemeClr val="tx2">
                    <a:lumMod val="20000"/>
                    <a:lumOff val="80000"/>
                  </a:schemeClr>
                </a:solidFill>
              </a:rPr>
              <a:t>When one column depends </a:t>
            </a:r>
            <a:r>
              <a:rPr lang="en-US" sz="3200" b="1" dirty="0">
                <a:solidFill>
                  <a:schemeClr val="tx2">
                    <a:lumMod val="20000"/>
                    <a:lumOff val="80000"/>
                  </a:schemeClr>
                </a:solidFill>
              </a:rPr>
              <a:t>indirectly</a:t>
            </a:r>
            <a:r>
              <a:rPr lang="en-US" sz="3200" dirty="0">
                <a:solidFill>
                  <a:schemeClr val="tx2">
                    <a:lumMod val="20000"/>
                    <a:lumOff val="80000"/>
                  </a:schemeClr>
                </a:solidFill>
              </a:rPr>
              <a:t> on the primary key through another column.</a:t>
            </a:r>
          </a:p>
          <a:p>
            <a:endParaRPr lang="en-US" sz="3200" dirty="0">
              <a:solidFill>
                <a:schemeClr val="tx2">
                  <a:lumMod val="20000"/>
                  <a:lumOff val="80000"/>
                </a:schemeClr>
              </a:solidFill>
            </a:endParaRPr>
          </a:p>
          <a:p>
            <a:r>
              <a:rPr lang="en-US" sz="3200" b="1" i="1" dirty="0">
                <a:solidFill>
                  <a:schemeClr val="accent1">
                    <a:lumMod val="60000"/>
                    <a:lumOff val="40000"/>
                  </a:schemeClr>
                </a:solidFill>
              </a:rPr>
              <a:t>EXAMPLE:</a:t>
            </a:r>
          </a:p>
          <a:p>
            <a:r>
              <a:rPr lang="en-US" sz="3200" i="1" dirty="0">
                <a:solidFill>
                  <a:schemeClr val="tx2">
                    <a:lumMod val="20000"/>
                    <a:lumOff val="80000"/>
                  </a:schemeClr>
                </a:solidFill>
              </a:rPr>
              <a:t>If Progress can be calculated from activities, then:</a:t>
            </a:r>
          </a:p>
          <a:p>
            <a:r>
              <a:rPr lang="en-US" sz="3200" b="1" i="1" dirty="0">
                <a:solidFill>
                  <a:schemeClr val="tx2">
                    <a:lumMod val="20000"/>
                    <a:lumOff val="80000"/>
                  </a:schemeClr>
                </a:solidFill>
              </a:rPr>
              <a:t>GoalID → Progress (transitively through Activity table)</a:t>
            </a:r>
          </a:p>
          <a:p>
            <a:endParaRPr lang="en-US" sz="3200" dirty="0">
              <a:solidFill>
                <a:schemeClr val="tx2">
                  <a:lumMod val="20000"/>
                  <a:lumOff val="80000"/>
                </a:schemeClr>
              </a:solidFill>
            </a:endParaRPr>
          </a:p>
          <a:p>
            <a:endParaRPr lang="en-US" sz="3200" b="1" dirty="0">
              <a:solidFill>
                <a:schemeClr val="accent1">
                  <a:lumMod val="60000"/>
                  <a:lumOff val="40000"/>
                </a:schemeClr>
              </a:solidFill>
            </a:endParaRPr>
          </a:p>
          <a:p>
            <a:endParaRPr lang="en-US" sz="3200" b="1" i="1" dirty="0">
              <a:solidFill>
                <a:schemeClr val="bg2">
                  <a:lumMod val="20000"/>
                  <a:lumOff val="80000"/>
                </a:schemeClr>
              </a:solidFill>
            </a:endParaRPr>
          </a:p>
          <a:p>
            <a:endParaRPr lang="en-US" sz="3200" b="1" i="1" dirty="0">
              <a:solidFill>
                <a:schemeClr val="bg2">
                  <a:lumMod val="20000"/>
                  <a:lumOff val="80000"/>
                </a:schemeClr>
              </a:solidFill>
            </a:endParaRPr>
          </a:p>
          <a:p>
            <a:endParaRPr lang="en-US" dirty="0"/>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sp>
        <p:nvSpPr>
          <p:cNvPr id="6" name="Rectangle 5">
            <a:extLst>
              <a:ext uri="{FF2B5EF4-FFF2-40B4-BE49-F238E27FC236}">
                <a16:creationId xmlns:a16="http://schemas.microsoft.com/office/drawing/2014/main" id="{7DC3410C-00C8-FF66-6112-FC100DE053A9}"/>
              </a:ext>
            </a:extLst>
          </p:cNvPr>
          <p:cNvSpPr/>
          <p:nvPr/>
        </p:nvSpPr>
        <p:spPr>
          <a:xfrm>
            <a:off x="5475243" y="352334"/>
            <a:ext cx="4079964"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rPr>
              <a:t>DEPENDENCY</a:t>
            </a:r>
          </a:p>
        </p:txBody>
      </p:sp>
    </p:spTree>
    <p:extLst>
      <p:ext uri="{BB962C8B-B14F-4D97-AF65-F5344CB8AC3E}">
        <p14:creationId xmlns:p14="http://schemas.microsoft.com/office/powerpoint/2010/main" val="153584281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69114-CF31-2E8B-C0B1-30703E788D5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58B83C6-FD4E-F43D-70A1-DA66F0842318}"/>
              </a:ext>
            </a:extLst>
          </p:cNvPr>
          <p:cNvSpPr txBox="1"/>
          <p:nvPr/>
        </p:nvSpPr>
        <p:spPr>
          <a:xfrm>
            <a:off x="3257550" y="629335"/>
            <a:ext cx="417195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3600" b="1" i="0" u="none" strike="noStrike" cap="none" spc="0" normalizeH="0" baseline="0" dirty="0">
              <a:ln>
                <a:noFill/>
              </a:ln>
              <a:solidFill>
                <a:srgbClr val="DD37C9"/>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759EAD8D-09F0-F83A-C8DF-70E85DEEA17B}"/>
              </a:ext>
            </a:extLst>
          </p:cNvPr>
          <p:cNvSpPr/>
          <p:nvPr/>
        </p:nvSpPr>
        <p:spPr>
          <a:xfrm>
            <a:off x="971550" y="1809750"/>
            <a:ext cx="12915900" cy="54673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DAB48709-A47B-7EFB-195A-56DDE933F9AF}"/>
              </a:ext>
            </a:extLst>
          </p:cNvPr>
          <p:cNvSpPr txBox="1"/>
          <p:nvPr/>
        </p:nvSpPr>
        <p:spPr>
          <a:xfrm>
            <a:off x="1352550" y="2141639"/>
            <a:ext cx="12306300" cy="75405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buNone/>
            </a:pPr>
            <a:r>
              <a:rPr lang="en-US" sz="3200" b="1" dirty="0">
                <a:solidFill>
                  <a:srgbClr val="FF99CC"/>
                </a:solidFill>
              </a:rPr>
              <a:t>1NF ensures that:</a:t>
            </a:r>
          </a:p>
          <a:p>
            <a:pPr>
              <a:buNone/>
            </a:pPr>
            <a:r>
              <a:rPr lang="en-US" sz="3200" dirty="0">
                <a:solidFill>
                  <a:schemeClr val="tx2">
                    <a:lumMod val="20000"/>
                    <a:lumOff val="80000"/>
                  </a:schemeClr>
                </a:solidFill>
              </a:rPr>
              <a:t>Each field contains only atomic values (no lists or sets).</a:t>
            </a:r>
          </a:p>
          <a:p>
            <a:pPr>
              <a:buNone/>
            </a:pPr>
            <a:r>
              <a:rPr lang="en-US" sz="3200" dirty="0">
                <a:solidFill>
                  <a:schemeClr val="tx2">
                    <a:lumMod val="20000"/>
                    <a:lumOff val="80000"/>
                  </a:schemeClr>
                </a:solidFill>
              </a:rPr>
              <a:t>Each record (row) is unique</a:t>
            </a:r>
            <a:r>
              <a:rPr lang="en-US" sz="3200" dirty="0">
                <a:solidFill>
                  <a:schemeClr val="accent1">
                    <a:lumMod val="40000"/>
                    <a:lumOff val="60000"/>
                  </a:schemeClr>
                </a:solidFill>
              </a:rPr>
              <a:t>.</a:t>
            </a:r>
          </a:p>
          <a:p>
            <a:pPr>
              <a:buNone/>
            </a:pPr>
            <a:r>
              <a:rPr lang="en-US" sz="3200" b="1" i="1" dirty="0">
                <a:solidFill>
                  <a:srgbClr val="FF99CC"/>
                </a:solidFill>
              </a:rPr>
              <a:t>Let’s Check:-</a:t>
            </a:r>
          </a:p>
          <a:p>
            <a:pPr>
              <a:buNone/>
            </a:pPr>
            <a:r>
              <a:rPr lang="en-US" sz="3200" b="1" i="1" dirty="0">
                <a:solidFill>
                  <a:schemeClr val="accent1">
                    <a:lumMod val="40000"/>
                    <a:lumOff val="60000"/>
                  </a:schemeClr>
                </a:solidFill>
              </a:rPr>
              <a:t>User Table: </a:t>
            </a:r>
            <a:r>
              <a:rPr lang="en-US" sz="3200" dirty="0">
                <a:solidFill>
                  <a:schemeClr val="tx2">
                    <a:lumMod val="20000"/>
                    <a:lumOff val="80000"/>
                  </a:schemeClr>
                </a:solidFill>
              </a:rPr>
              <a:t>Each column already holds atomic values (like Age, Gender, Height, etc.).</a:t>
            </a:r>
          </a:p>
          <a:p>
            <a:pPr>
              <a:buNone/>
            </a:pPr>
            <a:r>
              <a:rPr lang="en-US" sz="3200" b="1" dirty="0">
                <a:solidFill>
                  <a:schemeClr val="accent1">
                    <a:lumMod val="40000"/>
                    <a:lumOff val="60000"/>
                  </a:schemeClr>
                </a:solidFill>
              </a:rPr>
              <a:t>Activity Table</a:t>
            </a:r>
            <a:r>
              <a:rPr lang="en-US" sz="3200" b="1" dirty="0">
                <a:solidFill>
                  <a:schemeClr val="tx2">
                    <a:lumMod val="20000"/>
                    <a:lumOff val="80000"/>
                  </a:schemeClr>
                </a:solidFill>
              </a:rPr>
              <a:t>: </a:t>
            </a:r>
            <a:r>
              <a:rPr lang="en-US" sz="3200" dirty="0">
                <a:solidFill>
                  <a:schemeClr val="tx2">
                    <a:lumMod val="20000"/>
                    <a:lumOff val="80000"/>
                  </a:schemeClr>
                </a:solidFill>
              </a:rPr>
              <a:t>It also holds atomic values for Type, Duration, etc.</a:t>
            </a:r>
          </a:p>
          <a:p>
            <a:pPr>
              <a:buNone/>
            </a:pPr>
            <a:r>
              <a:rPr lang="en-US" sz="3200" b="1" i="1" dirty="0">
                <a:solidFill>
                  <a:schemeClr val="accent1">
                    <a:lumMod val="40000"/>
                    <a:lumOff val="60000"/>
                  </a:schemeClr>
                </a:solidFill>
              </a:rPr>
              <a:t>Same for Goal and Nutrition table.</a:t>
            </a:r>
          </a:p>
          <a:p>
            <a:pPr>
              <a:buNone/>
            </a:pPr>
            <a:endParaRPr lang="en-US" sz="3200" b="1" dirty="0">
              <a:solidFill>
                <a:schemeClr val="accent1">
                  <a:lumMod val="40000"/>
                  <a:lumOff val="60000"/>
                </a:schemeClr>
              </a:solidFill>
            </a:endParaRPr>
          </a:p>
          <a:p>
            <a:r>
              <a:rPr lang="en-US" sz="3200" b="1" dirty="0">
                <a:solidFill>
                  <a:schemeClr val="accent1">
                    <a:lumMod val="40000"/>
                    <a:lumOff val="60000"/>
                  </a:schemeClr>
                </a:solidFill>
              </a:rPr>
              <a:t>Thus, all tables are already in 1NF.</a:t>
            </a:r>
          </a:p>
          <a:p>
            <a:endParaRPr lang="en-US" sz="3200" dirty="0">
              <a:solidFill>
                <a:schemeClr val="tx2">
                  <a:lumMod val="20000"/>
                  <a:lumOff val="80000"/>
                </a:schemeClr>
              </a:solidFill>
            </a:endParaRPr>
          </a:p>
          <a:p>
            <a:endParaRPr lang="en-US" sz="3200" b="1" dirty="0">
              <a:solidFill>
                <a:schemeClr val="accent1">
                  <a:lumMod val="60000"/>
                  <a:lumOff val="40000"/>
                </a:schemeClr>
              </a:solidFill>
            </a:endParaRPr>
          </a:p>
          <a:p>
            <a:endParaRPr lang="en-US" sz="3200" b="1" i="1" dirty="0">
              <a:solidFill>
                <a:schemeClr val="bg2">
                  <a:lumMod val="20000"/>
                  <a:lumOff val="80000"/>
                </a:schemeClr>
              </a:solidFill>
            </a:endParaRPr>
          </a:p>
          <a:p>
            <a:endParaRPr lang="en-US" sz="3200" b="1" i="1" dirty="0">
              <a:solidFill>
                <a:schemeClr val="bg2">
                  <a:lumMod val="20000"/>
                  <a:lumOff val="80000"/>
                </a:schemeClr>
              </a:solidFill>
            </a:endParaRPr>
          </a:p>
          <a:p>
            <a:endParaRPr lang="en-US" dirty="0"/>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C60DCC9-ED19-BED1-2825-5325295D2BAC}"/>
              </a:ext>
            </a:extLst>
          </p:cNvPr>
          <p:cNvSpPr/>
          <p:nvPr/>
        </p:nvSpPr>
        <p:spPr>
          <a:xfrm>
            <a:off x="5106906" y="230236"/>
            <a:ext cx="4416595"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solidFill>
                  <a:srgbClr val="DD37C9"/>
                </a:solidFill>
              </a:rPr>
              <a:t>NORMALIZING</a:t>
            </a:r>
            <a:endParaRPr lang="en-US" sz="5400" b="1" cap="none" spc="0" dirty="0">
              <a:ln w="12700">
                <a:solidFill>
                  <a:schemeClr val="accent1"/>
                </a:solidFill>
                <a:prstDash val="solid"/>
              </a:ln>
              <a:solidFill>
                <a:srgbClr val="DD37C9"/>
              </a:solidFill>
            </a:endParaRPr>
          </a:p>
        </p:txBody>
      </p:sp>
    </p:spTree>
    <p:extLst>
      <p:ext uri="{BB962C8B-B14F-4D97-AF65-F5344CB8AC3E}">
        <p14:creationId xmlns:p14="http://schemas.microsoft.com/office/powerpoint/2010/main" val="260412941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D1CDE-333B-9149-F668-B4FE136C50F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568C0D4-8851-D53D-2D96-22F163F7E744}"/>
              </a:ext>
            </a:extLst>
          </p:cNvPr>
          <p:cNvSpPr txBox="1"/>
          <p:nvPr/>
        </p:nvSpPr>
        <p:spPr>
          <a:xfrm>
            <a:off x="3257550" y="629335"/>
            <a:ext cx="417195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3600" b="1" i="0" u="none" strike="noStrike" cap="none" spc="0" normalizeH="0" baseline="0" dirty="0">
              <a:ln>
                <a:noFill/>
              </a:ln>
              <a:solidFill>
                <a:srgbClr val="DD37C9"/>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B9263EDD-A58F-F024-4F6C-81639F3A2E05}"/>
              </a:ext>
            </a:extLst>
          </p:cNvPr>
          <p:cNvSpPr/>
          <p:nvPr/>
        </p:nvSpPr>
        <p:spPr>
          <a:xfrm>
            <a:off x="971550" y="1809750"/>
            <a:ext cx="12915900" cy="54673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440689FD-8CB6-BBA7-FB68-E0C33AEE0A79}"/>
              </a:ext>
            </a:extLst>
          </p:cNvPr>
          <p:cNvSpPr txBox="1"/>
          <p:nvPr/>
        </p:nvSpPr>
        <p:spPr>
          <a:xfrm>
            <a:off x="1276350" y="2084248"/>
            <a:ext cx="12306300" cy="70480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buNone/>
            </a:pPr>
            <a:r>
              <a:rPr lang="en-US" sz="3200" b="1" dirty="0">
                <a:solidFill>
                  <a:srgbClr val="FF99CC"/>
                </a:solidFill>
              </a:rPr>
              <a:t>Second Normal Form (2NF)</a:t>
            </a:r>
          </a:p>
          <a:p>
            <a:pPr>
              <a:buNone/>
            </a:pPr>
            <a:r>
              <a:rPr lang="en-US" sz="3200" b="1" i="1" dirty="0">
                <a:solidFill>
                  <a:schemeClr val="accent1">
                    <a:lumMod val="60000"/>
                    <a:lumOff val="40000"/>
                  </a:schemeClr>
                </a:solidFill>
              </a:rPr>
              <a:t>To achieve 2NF, we need to:</a:t>
            </a:r>
          </a:p>
          <a:p>
            <a:pPr>
              <a:buNone/>
            </a:pPr>
            <a:r>
              <a:rPr lang="en-US" sz="3200" dirty="0">
                <a:solidFill>
                  <a:schemeClr val="tx2">
                    <a:lumMod val="20000"/>
                    <a:lumOff val="80000"/>
                  </a:schemeClr>
                </a:solidFill>
              </a:rPr>
              <a:t>Eliminate partial dependencies, i.e., make sure non-key attributes depend on the entire primary key, not just part of it.</a:t>
            </a:r>
          </a:p>
          <a:p>
            <a:pPr>
              <a:buNone/>
            </a:pPr>
            <a:r>
              <a:rPr lang="en-US" sz="3200" dirty="0">
                <a:solidFill>
                  <a:schemeClr val="tx2">
                    <a:lumMod val="20000"/>
                    <a:lumOff val="80000"/>
                  </a:schemeClr>
                </a:solidFill>
              </a:rPr>
              <a:t>This is particularly relevant when we have a composite primary key.</a:t>
            </a:r>
          </a:p>
          <a:p>
            <a:r>
              <a:rPr lang="en-US" sz="3200" b="1" i="1" dirty="0">
                <a:solidFill>
                  <a:srgbClr val="FF99CC"/>
                </a:solidFill>
              </a:rPr>
              <a:t>The UserID, Activity, Goal, Nutrition Table</a:t>
            </a:r>
            <a:r>
              <a:rPr lang="en-US" sz="3200" b="1" i="1" dirty="0">
                <a:solidFill>
                  <a:schemeClr val="tx2">
                    <a:lumMod val="20000"/>
                    <a:lumOff val="80000"/>
                  </a:schemeClr>
                </a:solidFill>
              </a:rPr>
              <a:t> has no partial dependencies.</a:t>
            </a:r>
            <a:r>
              <a:rPr lang="en-US" sz="3200" i="1" dirty="0">
                <a:solidFill>
                  <a:schemeClr val="tx2">
                    <a:lumMod val="20000"/>
                    <a:lumOff val="80000"/>
                  </a:schemeClr>
                </a:solidFill>
              </a:rPr>
              <a:t> </a:t>
            </a:r>
          </a:p>
          <a:p>
            <a:endParaRPr lang="en-US" sz="3200" i="1" dirty="0">
              <a:solidFill>
                <a:schemeClr val="accent1">
                  <a:lumMod val="40000"/>
                  <a:lumOff val="60000"/>
                </a:schemeClr>
              </a:solidFill>
            </a:endParaRPr>
          </a:p>
          <a:p>
            <a:r>
              <a:rPr lang="en-US" sz="3200" b="1" dirty="0">
                <a:solidFill>
                  <a:schemeClr val="tx2">
                    <a:lumMod val="20000"/>
                    <a:lumOff val="80000"/>
                  </a:schemeClr>
                </a:solidFill>
              </a:rPr>
              <a:t>Therefore, there's no need to change anything for 2NF.</a:t>
            </a:r>
            <a:r>
              <a:rPr lang="en-US" sz="3200" b="1" dirty="0">
                <a:solidFill>
                  <a:schemeClr val="accent1">
                    <a:lumMod val="60000"/>
                    <a:lumOff val="40000"/>
                  </a:schemeClr>
                </a:solidFill>
              </a:rPr>
              <a:t> All tables meet the requirements of 2NF as well.</a:t>
            </a:r>
          </a:p>
          <a:p>
            <a:endParaRPr lang="en-US" sz="3200" dirty="0">
              <a:solidFill>
                <a:schemeClr val="tx2">
                  <a:lumMod val="20000"/>
                  <a:lumOff val="80000"/>
                </a:schemeClr>
              </a:solidFill>
            </a:endParaRPr>
          </a:p>
          <a:p>
            <a:endParaRPr lang="en-US" sz="3200" b="1" dirty="0">
              <a:solidFill>
                <a:schemeClr val="accent1">
                  <a:lumMod val="60000"/>
                  <a:lumOff val="40000"/>
                </a:schemeClr>
              </a:solidFill>
            </a:endParaRPr>
          </a:p>
          <a:p>
            <a:endParaRPr lang="en-US" sz="3200" b="1" i="1" dirty="0">
              <a:solidFill>
                <a:schemeClr val="bg2">
                  <a:lumMod val="20000"/>
                  <a:lumOff val="80000"/>
                </a:schemeClr>
              </a:solidFill>
            </a:endParaRPr>
          </a:p>
          <a:p>
            <a:endParaRPr lang="en-US" sz="3200" b="1" i="1" dirty="0">
              <a:solidFill>
                <a:schemeClr val="bg2">
                  <a:lumMod val="20000"/>
                  <a:lumOff val="80000"/>
                </a:schemeClr>
              </a:solidFill>
            </a:endParaRPr>
          </a:p>
          <a:p>
            <a:endParaRPr lang="en-US" dirty="0"/>
          </a:p>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3CE1619F-F549-B408-74C2-622BB7C153E3}"/>
              </a:ext>
            </a:extLst>
          </p:cNvPr>
          <p:cNvSpPr/>
          <p:nvPr/>
        </p:nvSpPr>
        <p:spPr>
          <a:xfrm>
            <a:off x="5106906" y="230236"/>
            <a:ext cx="4437144" cy="923330"/>
          </a:xfrm>
          <a:prstGeom prst="rect">
            <a:avLst/>
          </a:prstGeom>
          <a:noFill/>
        </p:spPr>
        <p:txBody>
          <a:bodyPr wrap="square" lIns="91440" tIns="45720" rIns="91440" bIns="45720">
            <a:spAutoFit/>
          </a:bodyPr>
          <a:lstStyle/>
          <a:p>
            <a:pPr algn="ctr"/>
            <a:r>
              <a:rPr lang="en-US" sz="5400" b="1" dirty="0">
                <a:ln w="12700">
                  <a:solidFill>
                    <a:schemeClr val="accent1"/>
                  </a:solidFill>
                  <a:prstDash val="solid"/>
                </a:ln>
                <a:solidFill>
                  <a:srgbClr val="DD37C9"/>
                </a:solidFill>
              </a:rPr>
              <a:t>NORMALIZING</a:t>
            </a:r>
            <a:endParaRPr lang="en-US" sz="5400" b="1" cap="none" spc="0" dirty="0">
              <a:ln w="12700">
                <a:solidFill>
                  <a:schemeClr val="accent1"/>
                </a:solidFill>
                <a:prstDash val="solid"/>
              </a:ln>
              <a:solidFill>
                <a:srgbClr val="DD37C9"/>
              </a:solidFill>
            </a:endParaRPr>
          </a:p>
        </p:txBody>
      </p:sp>
    </p:spTree>
    <p:extLst>
      <p:ext uri="{BB962C8B-B14F-4D97-AF65-F5344CB8AC3E}">
        <p14:creationId xmlns:p14="http://schemas.microsoft.com/office/powerpoint/2010/main" val="152041840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FE549-6BBF-D88F-16B2-6F51D2F28C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4FDE5DA-4417-E189-8518-AFC8660A097A}"/>
              </a:ext>
            </a:extLst>
          </p:cNvPr>
          <p:cNvSpPr txBox="1"/>
          <p:nvPr/>
        </p:nvSpPr>
        <p:spPr>
          <a:xfrm>
            <a:off x="3257550" y="629335"/>
            <a:ext cx="417195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3600" b="1" i="0" u="none" strike="noStrike" cap="none" spc="0" normalizeH="0" baseline="0" dirty="0">
              <a:ln>
                <a:noFill/>
              </a:ln>
              <a:solidFill>
                <a:srgbClr val="DD37C9"/>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C3100285-061A-2C3E-6FDC-7F9E6033B50E}"/>
              </a:ext>
            </a:extLst>
          </p:cNvPr>
          <p:cNvSpPr/>
          <p:nvPr/>
        </p:nvSpPr>
        <p:spPr>
          <a:xfrm>
            <a:off x="523875" y="1275664"/>
            <a:ext cx="13582650" cy="644669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800" b="0" i="0" u="none" strike="noStrike" cap="none" spc="0" normalizeH="0" baseline="0">
              <a:ln>
                <a:noFill/>
              </a:ln>
              <a:solidFill>
                <a:srgbClr val="000000"/>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9DE01E8C-D107-1AE7-0D82-2258894F7A83}"/>
              </a:ext>
            </a:extLst>
          </p:cNvPr>
          <p:cNvSpPr txBox="1"/>
          <p:nvPr/>
        </p:nvSpPr>
        <p:spPr>
          <a:xfrm>
            <a:off x="914400" y="1465124"/>
            <a:ext cx="12839700" cy="64940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buNone/>
            </a:pPr>
            <a:r>
              <a:rPr lang="en-US" sz="3200" b="1" dirty="0">
                <a:solidFill>
                  <a:srgbClr val="FF99CC"/>
                </a:solidFill>
              </a:rPr>
              <a:t>To achieve 3NF, we need to:</a:t>
            </a:r>
          </a:p>
          <a:p>
            <a:r>
              <a:rPr lang="en-US" sz="3200" b="1" dirty="0">
                <a:solidFill>
                  <a:schemeClr val="bg2">
                    <a:lumMod val="20000"/>
                    <a:lumOff val="80000"/>
                  </a:schemeClr>
                </a:solidFill>
              </a:rPr>
              <a:t>Remove transitive dependencies, i.e., non-key attributes should depend only on the primary key, not on other non-key attributes.</a:t>
            </a:r>
          </a:p>
          <a:p>
            <a:pPr>
              <a:buNone/>
            </a:pPr>
            <a:endParaRPr lang="en-US" sz="3200" dirty="0">
              <a:solidFill>
                <a:schemeClr val="bg2">
                  <a:lumMod val="20000"/>
                  <a:lumOff val="80000"/>
                </a:schemeClr>
              </a:solidFill>
            </a:endParaRPr>
          </a:p>
          <a:p>
            <a:pPr>
              <a:buNone/>
            </a:pPr>
            <a:r>
              <a:rPr lang="en-US" sz="3200" b="1" dirty="0">
                <a:solidFill>
                  <a:srgbClr val="FF99CC"/>
                </a:solidFill>
              </a:rPr>
              <a:t>User Table:</a:t>
            </a:r>
            <a:r>
              <a:rPr lang="en-US" sz="3200" dirty="0">
                <a:solidFill>
                  <a:schemeClr val="tx2">
                    <a:lumMod val="20000"/>
                    <a:lumOff val="80000"/>
                  </a:schemeClr>
                </a:solidFill>
              </a:rPr>
              <a:t> </a:t>
            </a:r>
            <a:r>
              <a:rPr lang="en-US" sz="3200" i="1" dirty="0">
                <a:solidFill>
                  <a:schemeClr val="accent1">
                    <a:lumMod val="40000"/>
                    <a:lumOff val="60000"/>
                  </a:schemeClr>
                </a:solidFill>
              </a:rPr>
              <a:t>All non-key attributes (Name, Age, Gender, etc.) depend only on the primary key UserID. No transitive dependencies.</a:t>
            </a:r>
          </a:p>
          <a:p>
            <a:pPr>
              <a:buNone/>
            </a:pPr>
            <a:r>
              <a:rPr lang="en-US" sz="3200" b="1" dirty="0">
                <a:solidFill>
                  <a:srgbClr val="FF99CC"/>
                </a:solidFill>
              </a:rPr>
              <a:t>Goal Table: </a:t>
            </a:r>
            <a:r>
              <a:rPr lang="en-US" sz="3200" i="1" dirty="0">
                <a:solidFill>
                  <a:schemeClr val="accent1">
                    <a:lumMod val="40000"/>
                    <a:lumOff val="60000"/>
                  </a:schemeClr>
                </a:solidFill>
              </a:rPr>
              <a:t>Attributes like </a:t>
            </a:r>
            <a:r>
              <a:rPr lang="en-US" sz="3200" i="1" dirty="0" err="1">
                <a:solidFill>
                  <a:schemeClr val="accent1">
                    <a:lumMod val="40000"/>
                    <a:lumOff val="60000"/>
                  </a:schemeClr>
                </a:solidFill>
              </a:rPr>
              <a:t>GoalType</a:t>
            </a:r>
            <a:r>
              <a:rPr lang="en-US" sz="3200" i="1" dirty="0">
                <a:solidFill>
                  <a:schemeClr val="accent1">
                    <a:lumMod val="40000"/>
                    <a:lumOff val="60000"/>
                  </a:schemeClr>
                </a:solidFill>
              </a:rPr>
              <a:t>, TargetValue, etc. depend directly on GoalID. No partial or transitive dependencies</a:t>
            </a:r>
            <a:r>
              <a:rPr lang="en-US" sz="3200" dirty="0">
                <a:solidFill>
                  <a:schemeClr val="tx2">
                    <a:lumMod val="20000"/>
                    <a:lumOff val="80000"/>
                  </a:schemeClr>
                </a:solidFill>
              </a:rPr>
              <a:t>.</a:t>
            </a:r>
          </a:p>
          <a:p>
            <a:pPr>
              <a:buNone/>
            </a:pPr>
            <a:r>
              <a:rPr lang="en-US" sz="3200" b="1" dirty="0">
                <a:solidFill>
                  <a:srgbClr val="FF99CC"/>
                </a:solidFill>
              </a:rPr>
              <a:t>Activity Table: </a:t>
            </a:r>
            <a:r>
              <a:rPr lang="en-US" sz="3200" i="1" dirty="0">
                <a:solidFill>
                  <a:schemeClr val="accent1">
                    <a:lumMod val="40000"/>
                    <a:lumOff val="60000"/>
                  </a:schemeClr>
                </a:solidFill>
              </a:rPr>
              <a:t>Each column depends solely on ActivityID. Fully normalized with no redundant data</a:t>
            </a:r>
            <a:r>
              <a:rPr lang="en-US" sz="3200" dirty="0">
                <a:solidFill>
                  <a:schemeClr val="tx2">
                    <a:lumMod val="20000"/>
                    <a:lumOff val="80000"/>
                  </a:schemeClr>
                </a:solidFill>
              </a:rPr>
              <a:t>.</a:t>
            </a:r>
          </a:p>
          <a:p>
            <a:pPr>
              <a:buNone/>
            </a:pPr>
            <a:r>
              <a:rPr lang="en-US" sz="3200" b="1" dirty="0">
                <a:solidFill>
                  <a:srgbClr val="FF99CC"/>
                </a:solidFill>
              </a:rPr>
              <a:t>Nutrition Table: </a:t>
            </a:r>
            <a:r>
              <a:rPr lang="en-US" sz="3200" i="1" dirty="0" err="1">
                <a:solidFill>
                  <a:schemeClr val="accent1">
                    <a:lumMod val="40000"/>
                    <a:lumOff val="60000"/>
                  </a:schemeClr>
                </a:solidFill>
              </a:rPr>
              <a:t>MealType</a:t>
            </a:r>
            <a:r>
              <a:rPr lang="en-US" sz="3200" i="1" dirty="0">
                <a:solidFill>
                  <a:schemeClr val="accent1">
                    <a:lumMod val="40000"/>
                    <a:lumOff val="60000"/>
                  </a:schemeClr>
                </a:solidFill>
              </a:rPr>
              <a:t>, </a:t>
            </a:r>
            <a:r>
              <a:rPr lang="en-US" sz="3200" i="1" dirty="0" err="1">
                <a:solidFill>
                  <a:schemeClr val="accent1">
                    <a:lumMod val="40000"/>
                    <a:lumOff val="60000"/>
                  </a:schemeClr>
                </a:solidFill>
              </a:rPr>
              <a:t>FoodItem</a:t>
            </a:r>
            <a:r>
              <a:rPr lang="en-US" sz="3200" i="1" dirty="0">
                <a:solidFill>
                  <a:schemeClr val="accent1">
                    <a:lumMod val="40000"/>
                    <a:lumOff val="60000"/>
                  </a:schemeClr>
                </a:solidFill>
              </a:rPr>
              <a:t>, Calories, etc. depend on </a:t>
            </a:r>
            <a:r>
              <a:rPr lang="en-US" sz="3200" i="1" dirty="0" err="1">
                <a:solidFill>
                  <a:schemeClr val="accent1">
                    <a:lumMod val="40000"/>
                    <a:lumOff val="60000"/>
                  </a:schemeClr>
                </a:solidFill>
              </a:rPr>
              <a:t>NutritionID</a:t>
            </a:r>
            <a:r>
              <a:rPr lang="en-US" sz="3200" i="1" dirty="0">
                <a:solidFill>
                  <a:schemeClr val="accent1">
                    <a:lumMod val="40000"/>
                    <a:lumOff val="60000"/>
                  </a:schemeClr>
                </a:solidFill>
              </a:rPr>
              <a:t>. No derived or transitive attributes.</a:t>
            </a:r>
          </a:p>
          <a:p>
            <a:endParaRPr lang="en-US" sz="3200" dirty="0">
              <a:solidFill>
                <a:schemeClr val="bg2">
                  <a:lumMod val="20000"/>
                  <a:lumOff val="80000"/>
                </a:schemeClr>
              </a:solidFill>
            </a:endParaRPr>
          </a:p>
        </p:txBody>
      </p:sp>
      <p:sp>
        <p:nvSpPr>
          <p:cNvPr id="7" name="Rectangle 6">
            <a:extLst>
              <a:ext uri="{FF2B5EF4-FFF2-40B4-BE49-F238E27FC236}">
                <a16:creationId xmlns:a16="http://schemas.microsoft.com/office/drawing/2014/main" id="{DFD02A3D-8E98-8F59-1EC3-F89E6148A7F7}"/>
              </a:ext>
            </a:extLst>
          </p:cNvPr>
          <p:cNvSpPr/>
          <p:nvPr/>
        </p:nvSpPr>
        <p:spPr>
          <a:xfrm>
            <a:off x="5106906" y="230236"/>
            <a:ext cx="4416595"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solidFill>
                  <a:srgbClr val="DD37C9"/>
                </a:solidFill>
              </a:rPr>
              <a:t>NORMALIZING</a:t>
            </a:r>
            <a:endParaRPr lang="en-US" sz="5400" b="1" cap="none" spc="0" dirty="0">
              <a:ln w="12700">
                <a:solidFill>
                  <a:schemeClr val="accent1"/>
                </a:solidFill>
                <a:prstDash val="solid"/>
              </a:ln>
              <a:solidFill>
                <a:srgbClr val="DD37C9"/>
              </a:solidFill>
            </a:endParaRPr>
          </a:p>
        </p:txBody>
      </p:sp>
    </p:spTree>
    <p:extLst>
      <p:ext uri="{BB962C8B-B14F-4D97-AF65-F5344CB8AC3E}">
        <p14:creationId xmlns:p14="http://schemas.microsoft.com/office/powerpoint/2010/main" val="136234337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Image 0" descr="Image 0"/>
          <p:cNvPicPr>
            <a:picLocks noChangeAspect="1"/>
          </p:cNvPicPr>
          <p:nvPr/>
        </p:nvPicPr>
        <p:blipFill>
          <a:blip r:embed="rId2"/>
          <a:stretch>
            <a:fillRect/>
          </a:stretch>
        </p:blipFill>
        <p:spPr>
          <a:xfrm>
            <a:off x="0" y="0"/>
            <a:ext cx="5486400" cy="8229600"/>
          </a:xfrm>
          <a:prstGeom prst="rect">
            <a:avLst/>
          </a:prstGeom>
          <a:ln w="12700">
            <a:miter lim="400000"/>
          </a:ln>
        </p:spPr>
      </p:pic>
      <p:sp>
        <p:nvSpPr>
          <p:cNvPr id="218" name="Text 0"/>
          <p:cNvSpPr txBox="1"/>
          <p:nvPr/>
        </p:nvSpPr>
        <p:spPr>
          <a:xfrm>
            <a:off x="6280189" y="3209687"/>
            <a:ext cx="2837955" cy="723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800"/>
              </a:lnSpc>
              <a:defRPr sz="4600" b="1" spc="-93">
                <a:solidFill>
                  <a:srgbClr val="FF8AAF"/>
                </a:solidFill>
                <a:latin typeface="Petrona Bold"/>
                <a:ea typeface="Petrona Bold"/>
                <a:cs typeface="Petrona Bold"/>
                <a:sym typeface="Petrona Bold"/>
              </a:defRPr>
            </a:lvl1pPr>
          </a:lstStyle>
          <a:p>
            <a:r>
              <a:t>Thank You</a:t>
            </a:r>
          </a:p>
        </p:txBody>
      </p:sp>
      <p:sp>
        <p:nvSpPr>
          <p:cNvPr id="219" name="Text 1"/>
          <p:cNvSpPr txBox="1"/>
          <p:nvPr/>
        </p:nvSpPr>
        <p:spPr>
          <a:xfrm>
            <a:off x="6280189" y="4294108"/>
            <a:ext cx="7556422" cy="6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We appreciate your time and consideration. We believe this gym and diet planner has the potential to transform the fitness industry.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 0"/>
          <p:cNvSpPr txBox="1"/>
          <p:nvPr/>
        </p:nvSpPr>
        <p:spPr>
          <a:xfrm>
            <a:off x="793790" y="1520547"/>
            <a:ext cx="3543561" cy="575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600"/>
              </a:lnSpc>
              <a:defRPr sz="3700" b="1" spc="-74">
                <a:solidFill>
                  <a:srgbClr val="FF8AAF"/>
                </a:solidFill>
                <a:latin typeface="Petrona Bold"/>
                <a:ea typeface="Petrona Bold"/>
                <a:cs typeface="Petrona Bold"/>
                <a:sym typeface="Petrona Bold"/>
              </a:defRPr>
            </a:lvl1pPr>
          </a:lstStyle>
          <a:p>
            <a:r>
              <a:t>1.1 MOTIVATION</a:t>
            </a:r>
          </a:p>
        </p:txBody>
      </p:sp>
      <p:sp>
        <p:nvSpPr>
          <p:cNvPr id="151" name="Text 1"/>
          <p:cNvSpPr txBox="1"/>
          <p:nvPr/>
        </p:nvSpPr>
        <p:spPr>
          <a:xfrm>
            <a:off x="793790" y="2569606"/>
            <a:ext cx="13042822" cy="104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The demand for personalized fitness solutions is increasing. This trend is driven by the growing awareness of the importance of health and wellness among the general population. As people become more conscious of their physical and mental well-being, they seek out tools and services that can help them achieve their fitness goals.</a:t>
            </a:r>
          </a:p>
        </p:txBody>
      </p:sp>
      <p:sp>
        <p:nvSpPr>
          <p:cNvPr id="152" name="Text 2"/>
          <p:cNvSpPr txBox="1"/>
          <p:nvPr/>
        </p:nvSpPr>
        <p:spPr>
          <a:xfrm>
            <a:off x="793790" y="3913465"/>
            <a:ext cx="13042822" cy="1400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In today's fast-paced world, individuals often struggle to find the time and motivation to maintain a consistent exercise routine. The availability of personalized fitness apps and programs can provide the necessary guidance and support to help users overcome these challenges. By offering customized workout plans, nutrition advice, and progress tracking, these solutions empower users to take control of their health and make sustainable lifestyle changes.</a:t>
            </a:r>
          </a:p>
        </p:txBody>
      </p:sp>
      <p:sp>
        <p:nvSpPr>
          <p:cNvPr id="153" name="Text 3"/>
          <p:cNvSpPr txBox="1"/>
          <p:nvPr/>
        </p:nvSpPr>
        <p:spPr>
          <a:xfrm>
            <a:off x="793790" y="5620225"/>
            <a:ext cx="13042822" cy="104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Moreover, the integration of emerging technologies, such as wearable devices and AI-powered analytics, further enhances the capabilities of these fitness solutions. The ability to collect and analyze user data allows for more personalized recommendations and real-time feedback, ultimately driving better engagement and long-term results.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 0"/>
          <p:cNvSpPr txBox="1"/>
          <p:nvPr/>
        </p:nvSpPr>
        <p:spPr>
          <a:xfrm>
            <a:off x="793790" y="2011084"/>
            <a:ext cx="2788122" cy="575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600"/>
              </a:lnSpc>
              <a:defRPr sz="3700" b="1" spc="-74">
                <a:solidFill>
                  <a:srgbClr val="FF8AAF"/>
                </a:solidFill>
                <a:latin typeface="Petrona Bold"/>
                <a:ea typeface="Petrona Bold"/>
                <a:cs typeface="Petrona Bold"/>
                <a:sym typeface="Petrona Bold"/>
              </a:defRPr>
            </a:lvl1pPr>
          </a:lstStyle>
          <a:p>
            <a:r>
              <a:t>1.2 Objective</a:t>
            </a:r>
          </a:p>
        </p:txBody>
      </p:sp>
      <p:sp>
        <p:nvSpPr>
          <p:cNvPr id="156" name="Text 1"/>
          <p:cNvSpPr txBox="1"/>
          <p:nvPr/>
        </p:nvSpPr>
        <p:spPr>
          <a:xfrm>
            <a:off x="793790" y="3060144"/>
            <a:ext cx="13042822" cy="6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This project aims to develop a user-friendly gym and diet planner that provides personalized recommendations for workouts and meal plans. The application utilizes data-driven algorithms to analyze user inputs and offer tailored guidance based on their specific needs and preferences.</a:t>
            </a:r>
          </a:p>
        </p:txBody>
      </p:sp>
      <p:sp>
        <p:nvSpPr>
          <p:cNvPr id="157" name="Text 2"/>
          <p:cNvSpPr txBox="1"/>
          <p:nvPr/>
        </p:nvSpPr>
        <p:spPr>
          <a:xfrm>
            <a:off x="793790" y="4404002"/>
            <a:ext cx="13042822" cy="1400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By gathering information about an individual's fitness goals, current activity levels, and dietary habits, the application can generate personalized workout routines, meal plans, and progress tracking tools. This personalized approach helps users stay motivated and engaged, as they receive recommendations that are aligned with their unique circumstances and objectives. The app's ability to adapt to each user's evolving needs further enhances its effectiveness in supporting long-term lifestyle changes.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Image 0" descr="Image 0"/>
          <p:cNvPicPr>
            <a:picLocks noChangeAspect="1"/>
          </p:cNvPicPr>
          <p:nvPr/>
        </p:nvPicPr>
        <p:blipFill>
          <a:blip r:embed="rId2"/>
          <a:stretch>
            <a:fillRect/>
          </a:stretch>
        </p:blipFill>
        <p:spPr>
          <a:xfrm>
            <a:off x="0" y="0"/>
            <a:ext cx="14630400" cy="2835236"/>
          </a:xfrm>
          <a:prstGeom prst="rect">
            <a:avLst/>
          </a:prstGeom>
          <a:ln w="12700">
            <a:miter lim="400000"/>
          </a:ln>
        </p:spPr>
      </p:pic>
      <p:sp>
        <p:nvSpPr>
          <p:cNvPr id="160" name="Text 0"/>
          <p:cNvSpPr txBox="1"/>
          <p:nvPr/>
        </p:nvSpPr>
        <p:spPr>
          <a:xfrm>
            <a:off x="793790" y="3892748"/>
            <a:ext cx="4878785" cy="575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600"/>
              </a:lnSpc>
              <a:defRPr sz="3700" b="1" spc="-74">
                <a:solidFill>
                  <a:srgbClr val="FF8AAF"/>
                </a:solidFill>
                <a:latin typeface="Petrona Bold"/>
                <a:ea typeface="Petrona Bold"/>
                <a:cs typeface="Petrona Bold"/>
                <a:sym typeface="Petrona Bold"/>
              </a:defRPr>
            </a:lvl1pPr>
          </a:lstStyle>
          <a:p>
            <a:r>
              <a:t>1.3 Problem Statement</a:t>
            </a:r>
          </a:p>
        </p:txBody>
      </p:sp>
      <p:sp>
        <p:nvSpPr>
          <p:cNvPr id="161" name="Shape 1"/>
          <p:cNvSpPr/>
          <p:nvPr/>
        </p:nvSpPr>
        <p:spPr>
          <a:xfrm>
            <a:off x="793790" y="4743331"/>
            <a:ext cx="4196358" cy="2428638"/>
          </a:xfrm>
          <a:prstGeom prst="roundRect">
            <a:avLst>
              <a:gd name="adj" fmla="val 3923"/>
            </a:avLst>
          </a:prstGeom>
          <a:solidFill>
            <a:srgbClr val="2F1D63"/>
          </a:solidFill>
          <a:ln w="7620">
            <a:solidFill>
              <a:srgbClr val="48367C"/>
            </a:solidFill>
          </a:ln>
        </p:spPr>
        <p:txBody>
          <a:bodyPr lIns="45719" rIns="45719"/>
          <a:lstStyle/>
          <a:p>
            <a:endParaRPr/>
          </a:p>
        </p:txBody>
      </p:sp>
      <p:sp>
        <p:nvSpPr>
          <p:cNvPr id="162" name="Text 2"/>
          <p:cNvSpPr txBox="1"/>
          <p:nvPr/>
        </p:nvSpPr>
        <p:spPr>
          <a:xfrm>
            <a:off x="1028223" y="4977765"/>
            <a:ext cx="3138006" cy="361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900"/>
              </a:lnSpc>
              <a:defRPr sz="2300" b="1" spc="-46">
                <a:solidFill>
                  <a:srgbClr val="E0D6DE"/>
                </a:solidFill>
                <a:latin typeface="Petrona Bold"/>
                <a:ea typeface="Petrona Bold"/>
                <a:cs typeface="Petrona Bold"/>
                <a:sym typeface="Petrona Bold"/>
              </a:defRPr>
            </a:lvl1pPr>
          </a:lstStyle>
          <a:p>
            <a:r>
              <a:t>Lack of Personalization</a:t>
            </a:r>
          </a:p>
        </p:txBody>
      </p:sp>
      <p:sp>
        <p:nvSpPr>
          <p:cNvPr id="163" name="Text 3"/>
          <p:cNvSpPr txBox="1"/>
          <p:nvPr/>
        </p:nvSpPr>
        <p:spPr>
          <a:xfrm>
            <a:off x="1028223" y="5485924"/>
            <a:ext cx="3727491"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Existing fitness apps often provide generic recommendations that may not be suitable for everyone.</a:t>
            </a:r>
          </a:p>
        </p:txBody>
      </p:sp>
      <p:sp>
        <p:nvSpPr>
          <p:cNvPr id="164" name="Shape 4"/>
          <p:cNvSpPr/>
          <p:nvPr/>
        </p:nvSpPr>
        <p:spPr>
          <a:xfrm>
            <a:off x="5216962" y="4743331"/>
            <a:ext cx="4196358" cy="2428638"/>
          </a:xfrm>
          <a:prstGeom prst="roundRect">
            <a:avLst>
              <a:gd name="adj" fmla="val 3923"/>
            </a:avLst>
          </a:prstGeom>
          <a:solidFill>
            <a:srgbClr val="2F1D63"/>
          </a:solidFill>
          <a:ln w="7620">
            <a:solidFill>
              <a:srgbClr val="48367C"/>
            </a:solidFill>
          </a:ln>
        </p:spPr>
        <p:txBody>
          <a:bodyPr lIns="45719" rIns="45719"/>
          <a:lstStyle/>
          <a:p>
            <a:endParaRPr/>
          </a:p>
        </p:txBody>
      </p:sp>
      <p:sp>
        <p:nvSpPr>
          <p:cNvPr id="165" name="Text 5"/>
          <p:cNvSpPr txBox="1"/>
          <p:nvPr/>
        </p:nvSpPr>
        <p:spPr>
          <a:xfrm>
            <a:off x="5451395" y="4977765"/>
            <a:ext cx="3137293" cy="361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900"/>
              </a:lnSpc>
              <a:defRPr sz="2300" b="1" spc="-46">
                <a:solidFill>
                  <a:srgbClr val="E0D6DE"/>
                </a:solidFill>
                <a:latin typeface="Petrona Bold"/>
                <a:ea typeface="Petrona Bold"/>
                <a:cs typeface="Petrona Bold"/>
                <a:sym typeface="Petrona Bold"/>
              </a:defRPr>
            </a:lvl1pPr>
          </a:lstStyle>
          <a:p>
            <a:r>
              <a:t>Inconsistent Motivation</a:t>
            </a:r>
          </a:p>
        </p:txBody>
      </p:sp>
      <p:sp>
        <p:nvSpPr>
          <p:cNvPr id="166" name="Text 6"/>
          <p:cNvSpPr txBox="1"/>
          <p:nvPr/>
        </p:nvSpPr>
        <p:spPr>
          <a:xfrm>
            <a:off x="5451395" y="5485924"/>
            <a:ext cx="3727491"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Maintaining motivation and consistency can be challenging, especially without personalized support.</a:t>
            </a:r>
          </a:p>
        </p:txBody>
      </p:sp>
      <p:sp>
        <p:nvSpPr>
          <p:cNvPr id="167" name="Shape 7"/>
          <p:cNvSpPr/>
          <p:nvPr/>
        </p:nvSpPr>
        <p:spPr>
          <a:xfrm>
            <a:off x="9640133" y="4743331"/>
            <a:ext cx="4196359" cy="2428638"/>
          </a:xfrm>
          <a:prstGeom prst="roundRect">
            <a:avLst>
              <a:gd name="adj" fmla="val 3923"/>
            </a:avLst>
          </a:prstGeom>
          <a:solidFill>
            <a:srgbClr val="2F1D63"/>
          </a:solidFill>
          <a:ln w="7620">
            <a:solidFill>
              <a:srgbClr val="48367C"/>
            </a:solidFill>
          </a:ln>
        </p:spPr>
        <p:txBody>
          <a:bodyPr lIns="45719" rIns="45719"/>
          <a:lstStyle/>
          <a:p>
            <a:endParaRPr/>
          </a:p>
        </p:txBody>
      </p:sp>
      <p:sp>
        <p:nvSpPr>
          <p:cNvPr id="168" name="Text 8"/>
          <p:cNvSpPr txBox="1"/>
          <p:nvPr/>
        </p:nvSpPr>
        <p:spPr>
          <a:xfrm>
            <a:off x="9874567" y="4977765"/>
            <a:ext cx="2841157" cy="361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900"/>
              </a:lnSpc>
              <a:defRPr sz="2300" b="1" spc="-46">
                <a:solidFill>
                  <a:srgbClr val="E0D6DE"/>
                </a:solidFill>
                <a:latin typeface="Petrona Bold"/>
                <a:ea typeface="Petrona Bold"/>
                <a:cs typeface="Petrona Bold"/>
                <a:sym typeface="Petrona Bold"/>
              </a:defRPr>
            </a:lvl1pPr>
          </a:lstStyle>
          <a:p>
            <a:r>
              <a:t>Limited Data Insights</a:t>
            </a:r>
          </a:p>
        </p:txBody>
      </p:sp>
      <p:sp>
        <p:nvSpPr>
          <p:cNvPr id="169" name="Text 9"/>
          <p:cNvSpPr txBox="1"/>
          <p:nvPr/>
        </p:nvSpPr>
        <p:spPr>
          <a:xfrm>
            <a:off x="9874567" y="5485924"/>
            <a:ext cx="3727491"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Users may lack access to comprehensive data analysis and insights into their progress.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 0"/>
          <p:cNvSpPr txBox="1"/>
          <p:nvPr/>
        </p:nvSpPr>
        <p:spPr>
          <a:xfrm>
            <a:off x="793790" y="2246352"/>
            <a:ext cx="3170027" cy="575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600"/>
              </a:lnSpc>
              <a:defRPr sz="3700" b="1" spc="-74">
                <a:solidFill>
                  <a:srgbClr val="FF8AAF"/>
                </a:solidFill>
                <a:latin typeface="Petrona Bold"/>
                <a:ea typeface="Petrona Bold"/>
                <a:cs typeface="Petrona Bold"/>
                <a:sym typeface="Petrona Bold"/>
              </a:defRPr>
            </a:lvl1pPr>
          </a:lstStyle>
          <a:p>
            <a:r>
              <a:t>1.4 Challenges</a:t>
            </a:r>
          </a:p>
        </p:txBody>
      </p:sp>
      <p:sp>
        <p:nvSpPr>
          <p:cNvPr id="172" name="Text 1"/>
          <p:cNvSpPr txBox="1"/>
          <p:nvPr/>
        </p:nvSpPr>
        <p:spPr>
          <a:xfrm>
            <a:off x="793790" y="3295412"/>
            <a:ext cx="13042822" cy="6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Developing this app requires creating a seamless, intuitive user experience that encourages long-term engagement. Collecting and analyzing user data to provide personalized recommendations is another key challenge.</a:t>
            </a:r>
          </a:p>
        </p:txBody>
      </p:sp>
      <p:sp>
        <p:nvSpPr>
          <p:cNvPr id="173" name="Text 2"/>
          <p:cNvSpPr txBox="1"/>
          <p:nvPr/>
        </p:nvSpPr>
        <p:spPr>
          <a:xfrm>
            <a:off x="793790" y="4276368"/>
            <a:ext cx="13042822" cy="6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The app must also adapt to users' evolving needs over time. Ensuring data security and privacy is critical. Finally, effective marketing and user engagement strategies are needed to drive widespread adoption.</a:t>
            </a:r>
          </a:p>
        </p:txBody>
      </p:sp>
      <p:sp>
        <p:nvSpPr>
          <p:cNvPr id="174" name="Text 3"/>
          <p:cNvSpPr txBox="1"/>
          <p:nvPr/>
        </p:nvSpPr>
        <p:spPr>
          <a:xfrm>
            <a:off x="793790" y="5257324"/>
            <a:ext cx="13042822" cy="6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Additionally, the app will need to integrate with various fitness tracking devices and services to provide a comprehensive solution. Developing robust algorithms to analyze user data and deliver meaningful insights is crucial for the app's success.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Image 0" descr="Image 0"/>
          <p:cNvPicPr>
            <a:picLocks noChangeAspect="1"/>
          </p:cNvPicPr>
          <p:nvPr/>
        </p:nvPicPr>
        <p:blipFill>
          <a:blip r:embed="rId2"/>
          <a:stretch>
            <a:fillRect/>
          </a:stretch>
        </p:blipFill>
        <p:spPr>
          <a:xfrm>
            <a:off x="9144000" y="0"/>
            <a:ext cx="5486400" cy="8229600"/>
          </a:xfrm>
          <a:prstGeom prst="rect">
            <a:avLst/>
          </a:prstGeom>
          <a:ln w="12700">
            <a:miter lim="400000"/>
          </a:ln>
        </p:spPr>
      </p:pic>
      <p:sp>
        <p:nvSpPr>
          <p:cNvPr id="177" name="Text 0"/>
          <p:cNvSpPr txBox="1"/>
          <p:nvPr/>
        </p:nvSpPr>
        <p:spPr>
          <a:xfrm>
            <a:off x="793790" y="1549597"/>
            <a:ext cx="3525776" cy="575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600"/>
              </a:lnSpc>
              <a:defRPr sz="3700" b="1" spc="-74">
                <a:solidFill>
                  <a:srgbClr val="FF8AAF"/>
                </a:solidFill>
                <a:latin typeface="Petrona Bold"/>
                <a:ea typeface="Petrona Bold"/>
                <a:cs typeface="Petrona Bold"/>
                <a:sym typeface="Petrona Bold"/>
              </a:defRPr>
            </a:lvl1pPr>
          </a:lstStyle>
          <a:p>
            <a:r>
              <a:t>2. Requirements</a:t>
            </a:r>
          </a:p>
        </p:txBody>
      </p:sp>
      <p:sp>
        <p:nvSpPr>
          <p:cNvPr id="178" name="Text 1"/>
          <p:cNvSpPr txBox="1"/>
          <p:nvPr/>
        </p:nvSpPr>
        <p:spPr>
          <a:xfrm>
            <a:off x="793790" y="2371843"/>
            <a:ext cx="4111123" cy="4373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3500"/>
              </a:lnSpc>
              <a:defRPr sz="2800" b="1" spc="-56">
                <a:solidFill>
                  <a:srgbClr val="FF8AAF"/>
                </a:solidFill>
                <a:latin typeface="Petrona Bold"/>
                <a:ea typeface="Petrona Bold"/>
                <a:cs typeface="Petrona Bold"/>
                <a:sym typeface="Petrona Bold"/>
              </a:defRPr>
            </a:lvl1pPr>
          </a:lstStyle>
          <a:p>
            <a:r>
              <a:t>2.1 Requirement analysis</a:t>
            </a:r>
          </a:p>
        </p:txBody>
      </p:sp>
      <p:sp>
        <p:nvSpPr>
          <p:cNvPr id="179" name="Text 2"/>
          <p:cNvSpPr txBox="1"/>
          <p:nvPr/>
        </p:nvSpPr>
        <p:spPr>
          <a:xfrm>
            <a:off x="793790" y="3158608"/>
            <a:ext cx="7556422" cy="104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The Gym and Diet Planner application will be primarily developed using the Java programming language, which provides the necessary features and capabilities to build a comprehensive and scalable application.</a:t>
            </a:r>
          </a:p>
        </p:txBody>
      </p:sp>
      <p:sp>
        <p:nvSpPr>
          <p:cNvPr id="180" name="Text 3"/>
          <p:cNvSpPr txBox="1"/>
          <p:nvPr/>
        </p:nvSpPr>
        <p:spPr>
          <a:xfrm>
            <a:off x="793790" y="4502467"/>
            <a:ext cx="7556422" cy="1756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The application will utilize a relational database management system (RDBMS) such as MySQL  Key SQL requirements include creating, reading, updating, and deleting data, using SQL joins to combine data, leveraging SQL functions for data manipulation and analysis, ensuring data integrity through SQL transactions, and optimizing database operations with SQL views and stored procedures.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 0"/>
          <p:cNvSpPr txBox="1"/>
          <p:nvPr/>
        </p:nvSpPr>
        <p:spPr>
          <a:xfrm>
            <a:off x="793789" y="2192535"/>
            <a:ext cx="5964041" cy="575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600"/>
              </a:lnSpc>
              <a:defRPr sz="3700" b="1" spc="-74">
                <a:solidFill>
                  <a:srgbClr val="FF8AAF"/>
                </a:solidFill>
                <a:latin typeface="Petrona Bold"/>
                <a:ea typeface="Petrona Bold"/>
                <a:cs typeface="Petrona Bold"/>
                <a:sym typeface="Petrona Bold"/>
              </a:defRPr>
            </a:lvl1pPr>
          </a:lstStyle>
          <a:p>
            <a:r>
              <a:t>2.2 Hardware Requirements</a:t>
            </a:r>
          </a:p>
        </p:txBody>
      </p:sp>
      <p:sp>
        <p:nvSpPr>
          <p:cNvPr id="183" name="Text 1"/>
          <p:cNvSpPr txBox="1"/>
          <p:nvPr/>
        </p:nvSpPr>
        <p:spPr>
          <a:xfrm>
            <a:off x="793790" y="3241595"/>
            <a:ext cx="13042822" cy="104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The Gym and Diet Planner application will require a suitable hardware setup to ensure optimal performance and reliability. The application will be deployed on a server or cloud infrastructure that can handle the expected user load and data storage requirements, with sufficient processing power, memory, and storage capacity.</a:t>
            </a:r>
          </a:p>
        </p:txBody>
      </p:sp>
      <p:sp>
        <p:nvSpPr>
          <p:cNvPr id="184" name="Text 2"/>
          <p:cNvSpPr txBox="1"/>
          <p:nvPr/>
        </p:nvSpPr>
        <p:spPr>
          <a:xfrm>
            <a:off x="793790" y="4585453"/>
            <a:ext cx="13042822" cy="104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E0D6DE"/>
                </a:solidFill>
                <a:latin typeface="Inter"/>
                <a:ea typeface="Inter"/>
                <a:cs typeface="Inter"/>
                <a:sym typeface="Inter"/>
              </a:defRPr>
            </a:lvl1pPr>
          </a:lstStyle>
          <a:p>
            <a:r>
              <a:t>Clients accessing the application will need compatible devices such as desktop computers, laptops, or mobile devices with modern web browsers and at least a 1080p display resolution. For dedicated mobile app users, the devices should have at least 2GB of RAM and the latest operating system version. The application may also integrate with fitness tracking hardware like smart scales and fitness trackers.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 0"/>
          <p:cNvSpPr txBox="1"/>
          <p:nvPr/>
        </p:nvSpPr>
        <p:spPr>
          <a:xfrm>
            <a:off x="793790" y="2770941"/>
            <a:ext cx="7137413" cy="5754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4600"/>
              </a:lnSpc>
              <a:defRPr sz="3700" b="1" spc="-74">
                <a:solidFill>
                  <a:srgbClr val="FF8AAF"/>
                </a:solidFill>
                <a:latin typeface="Petrona Bold"/>
                <a:ea typeface="Petrona Bold"/>
                <a:cs typeface="Petrona Bold"/>
                <a:sym typeface="Petrona Bold"/>
              </a:defRPr>
            </a:lvl1pPr>
          </a:lstStyle>
          <a:p>
            <a:r>
              <a:t>2.3 SOFTWARE REQUIREMENTS</a:t>
            </a:r>
          </a:p>
        </p:txBody>
      </p:sp>
      <p:sp>
        <p:nvSpPr>
          <p:cNvPr id="187" name="Shape 1"/>
          <p:cNvSpPr/>
          <p:nvPr/>
        </p:nvSpPr>
        <p:spPr>
          <a:xfrm>
            <a:off x="793790" y="4075152"/>
            <a:ext cx="510303" cy="510303"/>
          </a:xfrm>
          <a:prstGeom prst="roundRect">
            <a:avLst>
              <a:gd name="adj" fmla="val 18669"/>
            </a:avLst>
          </a:prstGeom>
          <a:solidFill>
            <a:srgbClr val="2F1D63"/>
          </a:solidFill>
          <a:ln w="7620">
            <a:solidFill>
              <a:srgbClr val="48367C"/>
            </a:solidFill>
          </a:ln>
        </p:spPr>
        <p:txBody>
          <a:bodyPr lIns="45719" rIns="45719"/>
          <a:lstStyle/>
          <a:p>
            <a:endParaRPr/>
          </a:p>
        </p:txBody>
      </p:sp>
      <p:sp>
        <p:nvSpPr>
          <p:cNvPr id="188" name="Text 2"/>
          <p:cNvSpPr txBox="1"/>
          <p:nvPr/>
        </p:nvSpPr>
        <p:spPr>
          <a:xfrm>
            <a:off x="947262" y="4151590"/>
            <a:ext cx="203357" cy="366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800"/>
              </a:lnSpc>
              <a:defRPr sz="2800" b="1" spc="-56">
                <a:solidFill>
                  <a:srgbClr val="E0D6DE"/>
                </a:solidFill>
                <a:latin typeface="Petrona Bold"/>
                <a:ea typeface="Petrona Bold"/>
                <a:cs typeface="Petrona Bold"/>
                <a:sym typeface="Petrona Bold"/>
              </a:defRPr>
            </a:lvl1pPr>
          </a:lstStyle>
          <a:p>
            <a:r>
              <a:t>1</a:t>
            </a:r>
          </a:p>
        </p:txBody>
      </p:sp>
      <p:sp>
        <p:nvSpPr>
          <p:cNvPr id="189" name="Text 3"/>
          <p:cNvSpPr txBox="1"/>
          <p:nvPr/>
        </p:nvSpPr>
        <p:spPr>
          <a:xfrm>
            <a:off x="1530905" y="4075152"/>
            <a:ext cx="1091517" cy="361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900"/>
              </a:lnSpc>
              <a:defRPr sz="2300" b="1" spc="-46">
                <a:solidFill>
                  <a:srgbClr val="E0D6DE"/>
                </a:solidFill>
                <a:latin typeface="Petrona Bold"/>
                <a:ea typeface="Petrona Bold"/>
                <a:cs typeface="Petrona Bold"/>
                <a:sym typeface="Petrona Bold"/>
              </a:defRPr>
            </a:lvl1pPr>
          </a:lstStyle>
          <a:p>
            <a:r>
              <a:t>MY SQL</a:t>
            </a:r>
          </a:p>
        </p:txBody>
      </p:sp>
      <p:sp>
        <p:nvSpPr>
          <p:cNvPr id="190" name="Shape 4"/>
          <p:cNvSpPr/>
          <p:nvPr/>
        </p:nvSpPr>
        <p:spPr>
          <a:xfrm>
            <a:off x="7428666" y="4075152"/>
            <a:ext cx="510303" cy="510303"/>
          </a:xfrm>
          <a:prstGeom prst="roundRect">
            <a:avLst>
              <a:gd name="adj" fmla="val 18669"/>
            </a:avLst>
          </a:prstGeom>
          <a:solidFill>
            <a:srgbClr val="2F1D63"/>
          </a:solidFill>
          <a:ln w="7620">
            <a:solidFill>
              <a:srgbClr val="48367C"/>
            </a:solidFill>
          </a:ln>
        </p:spPr>
        <p:txBody>
          <a:bodyPr lIns="45719" rIns="45719"/>
          <a:lstStyle/>
          <a:p>
            <a:endParaRPr/>
          </a:p>
        </p:txBody>
      </p:sp>
      <p:sp>
        <p:nvSpPr>
          <p:cNvPr id="191" name="Text 5"/>
          <p:cNvSpPr txBox="1"/>
          <p:nvPr/>
        </p:nvSpPr>
        <p:spPr>
          <a:xfrm>
            <a:off x="7582080" y="4151590"/>
            <a:ext cx="203357" cy="366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800"/>
              </a:lnSpc>
              <a:defRPr sz="2800" b="1" spc="-56">
                <a:solidFill>
                  <a:srgbClr val="E0D6DE"/>
                </a:solidFill>
                <a:latin typeface="Petrona Bold"/>
                <a:ea typeface="Petrona Bold"/>
                <a:cs typeface="Petrona Bold"/>
                <a:sym typeface="Petrona Bold"/>
              </a:defRPr>
            </a:lvl1pPr>
          </a:lstStyle>
          <a:p>
            <a:r>
              <a:t>2</a:t>
            </a:r>
          </a:p>
        </p:txBody>
      </p:sp>
      <p:sp>
        <p:nvSpPr>
          <p:cNvPr id="192" name="Text 6"/>
          <p:cNvSpPr txBox="1"/>
          <p:nvPr/>
        </p:nvSpPr>
        <p:spPr>
          <a:xfrm>
            <a:off x="8165782" y="4075152"/>
            <a:ext cx="724923" cy="361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900"/>
              </a:lnSpc>
              <a:defRPr sz="2300" b="1" spc="-46">
                <a:solidFill>
                  <a:srgbClr val="E0D6DE"/>
                </a:solidFill>
                <a:latin typeface="Petrona Bold"/>
                <a:ea typeface="Petrona Bold"/>
                <a:cs typeface="Petrona Bold"/>
                <a:sym typeface="Petrona Bold"/>
              </a:defRPr>
            </a:lvl1pPr>
          </a:lstStyle>
          <a:p>
            <a:r>
              <a:t>JAVA</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289</TotalTime>
  <Words>1302</Words>
  <Application>Microsoft Office PowerPoint</Application>
  <PresentationFormat>Custom</PresentationFormat>
  <Paragraphs>130</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Model</vt:lpstr>
      <vt:lpstr>User ID Table</vt:lpstr>
      <vt:lpstr>Activity ID Table</vt:lpstr>
      <vt:lpstr>Goal ID Table</vt:lpstr>
      <vt:lpstr>Nutrition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Ariee</dc:creator>
  <cp:lastModifiedBy>Bhoomi Jain</cp:lastModifiedBy>
  <cp:revision>6</cp:revision>
  <dcterms:modified xsi:type="dcterms:W3CDTF">2025-07-11T13:15:03Z</dcterms:modified>
</cp:coreProperties>
</file>